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3" r:id="rId5"/>
    <p:sldId id="280" r:id="rId6"/>
    <p:sldId id="265" r:id="rId7"/>
    <p:sldId id="269" r:id="rId8"/>
    <p:sldId id="282" r:id="rId9"/>
    <p:sldId id="274" r:id="rId10"/>
    <p:sldId id="264" r:id="rId11"/>
    <p:sldId id="283" r:id="rId12"/>
    <p:sldId id="28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848"/>
    <a:srgbClr val="D8DEE2"/>
    <a:srgbClr val="6C95C0"/>
    <a:srgbClr val="03A1A4"/>
    <a:srgbClr val="557391"/>
    <a:srgbClr val="1C7CBB"/>
    <a:srgbClr val="33608A"/>
    <a:srgbClr val="CA6464"/>
    <a:srgbClr val="5B9BD5"/>
    <a:srgbClr val="4A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5332" autoAdjust="0"/>
  </p:normalViewPr>
  <p:slideViewPr>
    <p:cSldViewPr snapToGrid="0">
      <p:cViewPr varScale="1">
        <p:scale>
          <a:sx n="69" d="100"/>
          <a:sy n="69" d="100"/>
        </p:scale>
        <p:origin x="5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92A95-AA88-4D49-AE9D-443207384F9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B2F8C-282B-446D-BE41-33BEC71821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41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42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31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01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06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3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24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96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45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07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09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09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18A5E-D13A-4329-8B53-28743E7356EB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7F72E-FB28-4E8E-8F49-6E42ECB11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01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6" y="0"/>
            <a:ext cx="12211346" cy="6864691"/>
          </a:xfrm>
          <a:prstGeom prst="rect">
            <a:avLst/>
          </a:prstGeom>
        </p:spPr>
      </p:pic>
      <p:sp>
        <p:nvSpPr>
          <p:cNvPr id="10" name="Полилиния 9"/>
          <p:cNvSpPr/>
          <p:nvPr/>
        </p:nvSpPr>
        <p:spPr>
          <a:xfrm>
            <a:off x="-7855299" y="-7912432"/>
            <a:ext cx="22689553" cy="22689553"/>
          </a:xfrm>
          <a:custGeom>
            <a:avLst/>
            <a:gdLst>
              <a:gd name="connsiteX0" fmla="*/ 10496769 w 22689553"/>
              <a:gd name="connsiteY0" fmla="*/ 7684476 h 22689553"/>
              <a:gd name="connsiteX1" fmla="*/ 7904155 w 22689553"/>
              <a:gd name="connsiteY1" fmla="*/ 10069489 h 22689553"/>
              <a:gd name="connsiteX2" fmla="*/ 12246001 w 22689553"/>
              <a:gd name="connsiteY2" fmla="*/ 13751788 h 22689553"/>
              <a:gd name="connsiteX3" fmla="*/ 14130591 w 22689553"/>
              <a:gd name="connsiteY3" fmla="*/ 10059509 h 22689553"/>
              <a:gd name="connsiteX4" fmla="*/ 10496769 w 22689553"/>
              <a:gd name="connsiteY4" fmla="*/ 7684476 h 22689553"/>
              <a:gd name="connsiteX5" fmla="*/ 11344776 w 22689553"/>
              <a:gd name="connsiteY5" fmla="*/ 0 h 22689553"/>
              <a:gd name="connsiteX6" fmla="*/ 22689553 w 22689553"/>
              <a:gd name="connsiteY6" fmla="*/ 11344776 h 22689553"/>
              <a:gd name="connsiteX7" fmla="*/ 11344776 w 22689553"/>
              <a:gd name="connsiteY7" fmla="*/ 22689553 h 22689553"/>
              <a:gd name="connsiteX8" fmla="*/ 0 w 22689553"/>
              <a:gd name="connsiteY8" fmla="*/ 11344776 h 22689553"/>
              <a:gd name="connsiteX9" fmla="*/ 11344776 w 22689553"/>
              <a:gd name="connsiteY9" fmla="*/ 0 h 2268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689553" h="22689553">
                <a:moveTo>
                  <a:pt x="10496769" y="7684476"/>
                </a:moveTo>
                <a:cubicBezTo>
                  <a:pt x="9459029" y="7686140"/>
                  <a:pt x="7612617" y="9058270"/>
                  <a:pt x="7904155" y="10069489"/>
                </a:cubicBezTo>
                <a:cubicBezTo>
                  <a:pt x="8195694" y="11080707"/>
                  <a:pt x="11209997" y="13751788"/>
                  <a:pt x="12246001" y="13751788"/>
                </a:cubicBezTo>
                <a:cubicBezTo>
                  <a:pt x="13282005" y="13751788"/>
                  <a:pt x="14422129" y="11070728"/>
                  <a:pt x="14130591" y="10059509"/>
                </a:cubicBezTo>
                <a:cubicBezTo>
                  <a:pt x="13839052" y="9048291"/>
                  <a:pt x="11534507" y="7682813"/>
                  <a:pt x="10496769" y="7684476"/>
                </a:cubicBezTo>
                <a:close/>
                <a:moveTo>
                  <a:pt x="11344776" y="0"/>
                </a:moveTo>
                <a:cubicBezTo>
                  <a:pt x="17610323" y="0"/>
                  <a:pt x="22689553" y="5079230"/>
                  <a:pt x="22689553" y="11344776"/>
                </a:cubicBezTo>
                <a:cubicBezTo>
                  <a:pt x="22689553" y="17610323"/>
                  <a:pt x="17610323" y="22689553"/>
                  <a:pt x="11344776" y="22689553"/>
                </a:cubicBezTo>
                <a:cubicBezTo>
                  <a:pt x="5079229" y="22689553"/>
                  <a:pt x="0" y="17610323"/>
                  <a:pt x="0" y="11344776"/>
                </a:cubicBezTo>
                <a:cubicBezTo>
                  <a:pt x="0" y="5079230"/>
                  <a:pt x="5079229" y="0"/>
                  <a:pt x="11344776" y="0"/>
                </a:cubicBezTo>
                <a:close/>
              </a:path>
            </a:pathLst>
          </a:custGeom>
          <a:solidFill>
            <a:srgbClr val="273848"/>
          </a:solidFill>
          <a:ln>
            <a:solidFill>
              <a:srgbClr val="273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065490" y="459142"/>
            <a:ext cx="48926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Monotype Corsiva" panose="03010101010201010101" pitchFamily="66" charset="0"/>
              </a:rPr>
              <a:t>Портреты избирателей ключевых политических партий РФ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87928" y="3310900"/>
            <a:ext cx="48814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Над проектом работали</a:t>
            </a:r>
            <a:r>
              <a:rPr lang="ru-RU" sz="3000" dirty="0" smtClean="0">
                <a:solidFill>
                  <a:schemeClr val="bg1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734405" y="360811"/>
            <a:ext cx="5223697" cy="2782957"/>
          </a:xfrm>
          <a:prstGeom prst="roundRect">
            <a:avLst/>
          </a:prstGeom>
          <a:solidFill>
            <a:srgbClr val="273848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Портреты избирателей </a:t>
            </a:r>
          </a:p>
          <a:p>
            <a:pPr algn="ctr"/>
            <a:r>
              <a:rPr lang="ru-RU" sz="4000" dirty="0">
                <a:solidFill>
                  <a:schemeClr val="bg1"/>
                </a:solidFill>
                <a:latin typeface="Monotype Corsiva" panose="03010101010201010101" pitchFamily="66" charset="0"/>
              </a:rPr>
              <a:t>к</a:t>
            </a:r>
            <a:r>
              <a:rPr lang="ru-RU" sz="40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лючевых политических </a:t>
            </a:r>
          </a:p>
          <a:p>
            <a:pPr algn="ctr"/>
            <a:r>
              <a:rPr lang="ru-RU" sz="40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партий РФ</a:t>
            </a:r>
          </a:p>
        </p:txBody>
      </p:sp>
      <p:pic>
        <p:nvPicPr>
          <p:cNvPr id="11" name="Picture 2" descr="https://sun9-60.userapi.com/s/v1/if2/wleHLMO6DQFgK4-d44sDdDzkk_rNgccDKMY6FCcbB0XuN7gy01TvSlZKbYhswdAwZx79a9jr2Sg2g329WfHqDauB.jpg?size=640x640&amp;quality=95&amp;type=alb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471" y="3880405"/>
            <a:ext cx="1396190" cy="1396191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un9-3.userapi.com/s/v1/if2/74EgJ1fU1x5drfBjjfhfbuhRuyw7XEoI7eDIk69Qn418nYeK6iTbU_6aQvJHo7ERb-hBafcCDCBwJlSxlOSt1tFk.jpg?size=750x750&amp;quality=96&amp;type=alb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860" y="3880405"/>
            <a:ext cx="1396190" cy="139619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sun9-87.userapi.com/s/v1/if2/LASd6dgy7nM_axA3EJ8WsHaErVnaw2M3uQSXmf7sf9_fs20WM-_AvciE7bAr0WgdeTBENAir8oZUz66JBgmXtxGl.jpg?size=750x750&amp;quality=96&amp;type=albu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249" y="3914229"/>
            <a:ext cx="1396190" cy="139619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903566" y="5292102"/>
            <a:ext cx="228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b="1" dirty="0">
                <a:solidFill>
                  <a:schemeClr val="bg1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Front-end </a:t>
            </a:r>
            <a:r>
              <a:rPr lang="ru-RU" sz="2000" b="1" dirty="0">
                <a:solidFill>
                  <a:schemeClr val="bg1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</a:p>
          <a:p>
            <a:pPr algn="ctr"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  <a:latin typeface="Monotype Corsiva" panose="03010101010201010101" pitchFamily="66" charset="0"/>
              </a:rPr>
              <a:t>Кравец Полина</a:t>
            </a:r>
          </a:p>
          <a:p>
            <a:pPr algn="ctr"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  <a:latin typeface="Monotype Corsiva" panose="03010101010201010101" pitchFamily="66" charset="0"/>
              </a:rPr>
              <a:t>СГН3-44Б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649091" y="5310419"/>
            <a:ext cx="19597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b="1" dirty="0">
                <a:solidFill>
                  <a:schemeClr val="bg1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Back-end </a:t>
            </a:r>
            <a:endParaRPr lang="ru-RU" sz="2000" b="1" dirty="0" smtClean="0">
              <a:solidFill>
                <a:schemeClr val="bg1"/>
              </a:solidFill>
              <a:latin typeface="Monotype Corsiva" panose="03010101010201010101" pitchFamily="66" charset="0"/>
              <a:cs typeface="Times New Roman" panose="02020603050405020304" pitchFamily="18" charset="0"/>
            </a:endParaRPr>
          </a:p>
          <a:p>
            <a:pPr algn="ctr">
              <a:lnSpc>
                <a:spcPts val="1200"/>
              </a:lnSpc>
              <a:spcBef>
                <a:spcPts val="1200"/>
              </a:spcBef>
            </a:pPr>
            <a:r>
              <a:rPr lang="ru-RU" sz="20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Ручкина </a:t>
            </a:r>
          </a:p>
          <a:p>
            <a:pPr algn="ctr">
              <a:lnSpc>
                <a:spcPts val="1200"/>
              </a:lnSpc>
              <a:spcBef>
                <a:spcPts val="1200"/>
              </a:spcBef>
            </a:pPr>
            <a:r>
              <a:rPr lang="ru-RU" sz="20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Анастасия</a:t>
            </a:r>
          </a:p>
          <a:p>
            <a:pPr algn="ctr">
              <a:spcBef>
                <a:spcPts val="1200"/>
              </a:spcBef>
            </a:pPr>
            <a:r>
              <a:rPr lang="ru-RU" sz="20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СГН3-43Б</a:t>
            </a:r>
            <a:endParaRPr lang="ru-RU" sz="2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193529" y="5293747"/>
            <a:ext cx="20356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2000" b="1" dirty="0">
                <a:solidFill>
                  <a:schemeClr val="bg1"/>
                </a:solidFill>
                <a:latin typeface="Monotype Corsiva" panose="03010101010201010101" pitchFamily="66" charset="0"/>
              </a:rPr>
              <a:t>Аналитик</a:t>
            </a:r>
          </a:p>
          <a:p>
            <a:pPr algn="ctr">
              <a:spcBef>
                <a:spcPts val="1200"/>
              </a:spcBef>
            </a:pPr>
            <a:r>
              <a:rPr lang="ru-RU" sz="200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Сташук</a:t>
            </a:r>
            <a:r>
              <a:rPr lang="ru-RU" sz="2000" dirty="0">
                <a:solidFill>
                  <a:schemeClr val="bg1"/>
                </a:solidFill>
                <a:latin typeface="Monotype Corsiva" panose="03010101010201010101" pitchFamily="66" charset="0"/>
              </a:rPr>
              <a:t> Мария</a:t>
            </a:r>
          </a:p>
          <a:p>
            <a:pPr algn="ctr"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  <a:latin typeface="Monotype Corsiva" panose="03010101010201010101" pitchFamily="66" charset="0"/>
              </a:rPr>
              <a:t>СГН3-43Б</a:t>
            </a:r>
          </a:p>
        </p:txBody>
      </p:sp>
    </p:spTree>
    <p:extLst>
      <p:ext uri="{BB962C8B-B14F-4D97-AF65-F5344CB8AC3E}">
        <p14:creationId xmlns:p14="http://schemas.microsoft.com/office/powerpoint/2010/main" val="12931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4996267"/>
            <a:ext cx="12192000" cy="1332000"/>
          </a:xfrm>
          <a:prstGeom prst="rect">
            <a:avLst/>
          </a:prstGeom>
          <a:solidFill>
            <a:srgbClr val="95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3505" y="2146403"/>
            <a:ext cx="12192000" cy="1332000"/>
          </a:xfrm>
          <a:prstGeom prst="rect">
            <a:avLst/>
          </a:prstGeom>
          <a:solidFill>
            <a:srgbClr val="4A7B9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-26211" y="3575142"/>
            <a:ext cx="12192000" cy="1332000"/>
          </a:xfrm>
          <a:prstGeom prst="rect">
            <a:avLst/>
          </a:prstGeom>
          <a:solidFill>
            <a:srgbClr val="6C9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773058"/>
            <a:ext cx="12192000" cy="1332000"/>
          </a:xfrm>
          <a:prstGeom prst="rect">
            <a:avLst/>
          </a:prstGeom>
          <a:solidFill>
            <a:srgbClr val="55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-2877" y="658332"/>
            <a:ext cx="12192000" cy="95795"/>
          </a:xfrm>
          <a:prstGeom prst="rect">
            <a:avLst/>
          </a:prstGeom>
          <a:solidFill>
            <a:srgbClr val="273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-3378601" y="3374997"/>
            <a:ext cx="6854401" cy="97200"/>
          </a:xfrm>
          <a:prstGeom prst="rect">
            <a:avLst/>
          </a:prstGeom>
          <a:solidFill>
            <a:srgbClr val="273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 rot="5400000">
            <a:off x="8716199" y="3382200"/>
            <a:ext cx="6854401" cy="97200"/>
          </a:xfrm>
          <a:prstGeom prst="rect">
            <a:avLst/>
          </a:prstGeom>
          <a:solidFill>
            <a:srgbClr val="273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2" name="Группа 51"/>
          <p:cNvGrpSpPr/>
          <p:nvPr/>
        </p:nvGrpSpPr>
        <p:grpSpPr>
          <a:xfrm>
            <a:off x="5701094" y="743084"/>
            <a:ext cx="2255046" cy="1365463"/>
            <a:chOff x="5710593" y="710624"/>
            <a:chExt cx="2255046" cy="1365463"/>
          </a:xfrm>
        </p:grpSpPr>
        <p:sp>
          <p:nvSpPr>
            <p:cNvPr id="8" name="Параллелограмм 7"/>
            <p:cNvSpPr/>
            <p:nvPr/>
          </p:nvSpPr>
          <p:spPr>
            <a:xfrm>
              <a:off x="5710593" y="710624"/>
              <a:ext cx="2255046" cy="1365463"/>
            </a:xfrm>
            <a:prstGeom prst="parallelogram">
              <a:avLst>
                <a:gd name="adj" fmla="val 45836"/>
              </a:avLst>
            </a:prstGeom>
            <a:solidFill>
              <a:srgbClr val="273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45799" y="901924"/>
              <a:ext cx="96372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n w="22225">
                    <a:solidFill>
                      <a:srgbClr val="557391"/>
                    </a:solidFill>
                    <a:prstDash val="solid"/>
                  </a:ln>
                  <a:solidFill>
                    <a:srgbClr val="557391"/>
                  </a:solidFill>
                </a:rPr>
                <a:t>01</a:t>
              </a:r>
              <a:endParaRPr lang="ru-RU" sz="6000" b="1" dirty="0">
                <a:ln w="22225">
                  <a:solidFill>
                    <a:srgbClr val="557391"/>
                  </a:solidFill>
                  <a:prstDash val="solid"/>
                </a:ln>
                <a:solidFill>
                  <a:srgbClr val="557391"/>
                </a:solidFill>
              </a:endParaRPr>
            </a:p>
          </p:txBody>
        </p:sp>
      </p:grpSp>
      <p:grpSp>
        <p:nvGrpSpPr>
          <p:cNvPr id="53" name="Группа 52"/>
          <p:cNvGrpSpPr/>
          <p:nvPr/>
        </p:nvGrpSpPr>
        <p:grpSpPr>
          <a:xfrm>
            <a:off x="5096518" y="2114837"/>
            <a:ext cx="2215977" cy="1353780"/>
            <a:chOff x="5096518" y="2114837"/>
            <a:chExt cx="2215977" cy="1353780"/>
          </a:xfrm>
        </p:grpSpPr>
        <p:sp>
          <p:nvSpPr>
            <p:cNvPr id="9" name="Параллелограмм 8"/>
            <p:cNvSpPr/>
            <p:nvPr/>
          </p:nvSpPr>
          <p:spPr>
            <a:xfrm>
              <a:off x="5096518" y="2114837"/>
              <a:ext cx="2215977" cy="1353780"/>
            </a:xfrm>
            <a:prstGeom prst="parallelogram">
              <a:avLst>
                <a:gd name="adj" fmla="val 45836"/>
              </a:avLst>
            </a:prstGeom>
            <a:solidFill>
              <a:srgbClr val="273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90273" y="2317068"/>
              <a:ext cx="96372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n w="22225">
                    <a:solidFill>
                      <a:srgbClr val="4A7B91"/>
                    </a:solidFill>
                    <a:prstDash val="solid"/>
                  </a:ln>
                  <a:solidFill>
                    <a:srgbClr val="4A7B91"/>
                  </a:solidFill>
                </a:rPr>
                <a:t>02</a:t>
              </a:r>
              <a:endParaRPr lang="ru-RU" sz="6000" b="1" dirty="0">
                <a:ln w="22225">
                  <a:solidFill>
                    <a:srgbClr val="4A7B91"/>
                  </a:solidFill>
                  <a:prstDash val="solid"/>
                </a:ln>
                <a:solidFill>
                  <a:srgbClr val="4A7B91"/>
                </a:solidFill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4421698" y="3511699"/>
            <a:ext cx="2270978" cy="1396767"/>
            <a:chOff x="4502332" y="3427200"/>
            <a:chExt cx="2438399" cy="1713600"/>
          </a:xfrm>
          <a:solidFill>
            <a:srgbClr val="273848"/>
          </a:solidFill>
        </p:grpSpPr>
        <p:sp>
          <p:nvSpPr>
            <p:cNvPr id="10" name="Параллелограмм 9"/>
            <p:cNvSpPr/>
            <p:nvPr/>
          </p:nvSpPr>
          <p:spPr>
            <a:xfrm>
              <a:off x="4502332" y="3427200"/>
              <a:ext cx="2438399" cy="1713600"/>
            </a:xfrm>
            <a:prstGeom prst="parallelogram">
              <a:avLst>
                <a:gd name="adj" fmla="val 458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71730" y="3753636"/>
              <a:ext cx="963725" cy="101566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n w="22225">
                    <a:solidFill>
                      <a:srgbClr val="6C95C0"/>
                    </a:solidFill>
                    <a:prstDash val="solid"/>
                  </a:ln>
                  <a:solidFill>
                    <a:srgbClr val="6C95C0"/>
                  </a:solidFill>
                </a:rPr>
                <a:t>03</a:t>
              </a:r>
              <a:endParaRPr lang="ru-RU" sz="6000" b="1" dirty="0">
                <a:ln w="22225">
                  <a:solidFill>
                    <a:srgbClr val="6C95C0"/>
                  </a:solidFill>
                  <a:prstDash val="solid"/>
                </a:ln>
                <a:solidFill>
                  <a:srgbClr val="6C95C0"/>
                </a:solidFill>
              </a:endParaRPr>
            </a:p>
          </p:txBody>
        </p:sp>
      </p:grpSp>
      <p:grpSp>
        <p:nvGrpSpPr>
          <p:cNvPr id="54" name="Группа 53"/>
          <p:cNvGrpSpPr/>
          <p:nvPr/>
        </p:nvGrpSpPr>
        <p:grpSpPr>
          <a:xfrm>
            <a:off x="3751258" y="4980878"/>
            <a:ext cx="2275570" cy="1368298"/>
            <a:chOff x="3746941" y="4958316"/>
            <a:chExt cx="2275570" cy="1368298"/>
          </a:xfrm>
        </p:grpSpPr>
        <p:sp>
          <p:nvSpPr>
            <p:cNvPr id="11" name="Параллелограмм 10"/>
            <p:cNvSpPr/>
            <p:nvPr/>
          </p:nvSpPr>
          <p:spPr>
            <a:xfrm>
              <a:off x="3746941" y="4958316"/>
              <a:ext cx="2275570" cy="1368298"/>
            </a:xfrm>
            <a:prstGeom prst="parallelogram">
              <a:avLst>
                <a:gd name="adj" fmla="val 45836"/>
              </a:avLst>
            </a:prstGeom>
            <a:solidFill>
              <a:srgbClr val="273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29349" y="5189034"/>
              <a:ext cx="96372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n w="22225">
                    <a:solidFill>
                      <a:srgbClr val="95CED7"/>
                    </a:solidFill>
                    <a:prstDash val="solid"/>
                  </a:ln>
                  <a:solidFill>
                    <a:srgbClr val="95CED7"/>
                  </a:solidFill>
                </a:rPr>
                <a:t>04</a:t>
              </a:r>
              <a:endParaRPr lang="ru-RU" sz="6000" b="1" dirty="0">
                <a:ln w="22225">
                  <a:solidFill>
                    <a:srgbClr val="95CED7"/>
                  </a:solidFill>
                  <a:prstDash val="solid"/>
                </a:ln>
                <a:solidFill>
                  <a:srgbClr val="95CED7"/>
                </a:solidFill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-26211" y="2113235"/>
            <a:ext cx="12192000" cy="95795"/>
          </a:xfrm>
          <a:prstGeom prst="rect">
            <a:avLst/>
          </a:prstGeom>
          <a:solidFill>
            <a:srgbClr val="273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7980" y="3450550"/>
            <a:ext cx="12192000" cy="95795"/>
          </a:xfrm>
          <a:prstGeom prst="rect">
            <a:avLst/>
          </a:prstGeom>
          <a:solidFill>
            <a:srgbClr val="273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2877" y="4898870"/>
            <a:ext cx="12192000" cy="95795"/>
          </a:xfrm>
          <a:prstGeom prst="rect">
            <a:avLst/>
          </a:prstGeom>
          <a:solidFill>
            <a:srgbClr val="273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0837"/>
            <a:ext cx="12192000" cy="95795"/>
          </a:xfrm>
          <a:prstGeom prst="rect">
            <a:avLst/>
          </a:prstGeom>
          <a:solidFill>
            <a:srgbClr val="273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8042870" y="2248985"/>
            <a:ext cx="35586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3200" b="1" smtClean="0">
                <a:solidFill>
                  <a:srgbClr val="273848"/>
                </a:solidFill>
                <a:latin typeface="Monotype Corsiva" panose="03010101010201010101" pitchFamily="66" charset="0"/>
              </a:rPr>
              <a:t>Увеличить число </a:t>
            </a:r>
            <a:r>
              <a:rPr lang="ru-RU" sz="3200" b="1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параметров анализа</a:t>
            </a:r>
            <a:endParaRPr lang="ru-RU" sz="3200" b="1" dirty="0">
              <a:solidFill>
                <a:srgbClr val="273848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8641750" y="1037326"/>
            <a:ext cx="26955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3200" b="1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Узнай кто ты!</a:t>
            </a:r>
            <a:endParaRPr lang="ru-RU" sz="3200" b="1" dirty="0">
              <a:solidFill>
                <a:srgbClr val="273848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512236" y="3702533"/>
            <a:ext cx="32482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3200" b="1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Автоматическое обновление данных</a:t>
            </a:r>
            <a:endParaRPr lang="ru-RU" sz="3200" b="1" dirty="0">
              <a:solidFill>
                <a:srgbClr val="273848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10784" y="5090264"/>
            <a:ext cx="284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3200" b="1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Другие социальные сети</a:t>
            </a:r>
            <a:endParaRPr lang="ru-RU" sz="3200" b="1" dirty="0">
              <a:solidFill>
                <a:srgbClr val="273848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48" name="Группа 47"/>
          <p:cNvGrpSpPr/>
          <p:nvPr/>
        </p:nvGrpSpPr>
        <p:grpSpPr>
          <a:xfrm>
            <a:off x="8084946" y="3757095"/>
            <a:ext cx="2277177" cy="968093"/>
            <a:chOff x="8037421" y="3739143"/>
            <a:chExt cx="2277177" cy="968093"/>
          </a:xfrm>
        </p:grpSpPr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421" y="3739143"/>
              <a:ext cx="952500" cy="952500"/>
            </a:xfrm>
            <a:prstGeom prst="rect">
              <a:avLst/>
            </a:prstGeom>
          </p:spPr>
        </p:pic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098" y="3754736"/>
              <a:ext cx="952500" cy="952500"/>
            </a:xfrm>
            <a:prstGeom prst="rect">
              <a:avLst/>
            </a:prstGeom>
          </p:spPr>
        </p:pic>
      </p:grpSp>
      <p:grpSp>
        <p:nvGrpSpPr>
          <p:cNvPr id="47" name="Группа 46"/>
          <p:cNvGrpSpPr/>
          <p:nvPr/>
        </p:nvGrpSpPr>
        <p:grpSpPr>
          <a:xfrm>
            <a:off x="436316" y="836672"/>
            <a:ext cx="4224754" cy="1253988"/>
            <a:chOff x="574309" y="143247"/>
            <a:chExt cx="4814200" cy="1428947"/>
          </a:xfrm>
        </p:grpSpPr>
        <p:pic>
          <p:nvPicPr>
            <p:cNvPr id="39" name="Рисунок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09" y="370756"/>
              <a:ext cx="952500" cy="952500"/>
            </a:xfrm>
            <a:prstGeom prst="rect">
              <a:avLst/>
            </a:prstGeom>
          </p:spPr>
        </p:pic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9840" y="912062"/>
              <a:ext cx="648000" cy="648000"/>
            </a:xfrm>
            <a:prstGeom prst="rect">
              <a:avLst/>
            </a:prstGeom>
          </p:spPr>
        </p:pic>
        <p:pic>
          <p:nvPicPr>
            <p:cNvPr id="41" name="Рисунок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2535" y="143247"/>
              <a:ext cx="648000" cy="648000"/>
            </a:xfrm>
            <a:prstGeom prst="rect">
              <a:avLst/>
            </a:prstGeom>
          </p:spPr>
        </p:pic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0579" y="924194"/>
              <a:ext cx="648000" cy="648000"/>
            </a:xfrm>
            <a:prstGeom prst="rect">
              <a:avLst/>
            </a:prstGeom>
          </p:spPr>
        </p:pic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40509" y="144034"/>
              <a:ext cx="648000" cy="648000"/>
            </a:xfrm>
            <a:prstGeom prst="rect">
              <a:avLst/>
            </a:prstGeom>
          </p:spPr>
        </p:pic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82764" y="914907"/>
              <a:ext cx="648000" cy="648000"/>
            </a:xfrm>
            <a:prstGeom prst="rect">
              <a:avLst/>
            </a:prstGeom>
          </p:spPr>
        </p:pic>
        <p:pic>
          <p:nvPicPr>
            <p:cNvPr id="45" name="Рисунок 4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83776" y="162704"/>
              <a:ext cx="646602" cy="646602"/>
            </a:xfrm>
            <a:prstGeom prst="rect">
              <a:avLst/>
            </a:prstGeom>
          </p:spPr>
        </p:pic>
      </p:grpSp>
      <p:pic>
        <p:nvPicPr>
          <p:cNvPr id="46" name="Рисунок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42" y="2346727"/>
            <a:ext cx="952500" cy="9525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004224" y="1902"/>
            <a:ext cx="44005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40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Дальнейшее развитие</a:t>
            </a:r>
            <a:endParaRPr lang="ru-RU" sz="4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55" name="Группа 54"/>
          <p:cNvGrpSpPr/>
          <p:nvPr/>
        </p:nvGrpSpPr>
        <p:grpSpPr>
          <a:xfrm>
            <a:off x="6501057" y="4958316"/>
            <a:ext cx="5056461" cy="1421001"/>
            <a:chOff x="6501057" y="4958316"/>
            <a:chExt cx="5056461" cy="1421001"/>
          </a:xfrm>
        </p:grpSpPr>
        <p:grpSp>
          <p:nvGrpSpPr>
            <p:cNvPr id="49" name="Группа 48"/>
            <p:cNvGrpSpPr/>
            <p:nvPr/>
          </p:nvGrpSpPr>
          <p:grpSpPr>
            <a:xfrm>
              <a:off x="6501057" y="4958316"/>
              <a:ext cx="5056461" cy="1421001"/>
              <a:chOff x="6518364" y="5238448"/>
              <a:chExt cx="5056461" cy="1421001"/>
            </a:xfrm>
          </p:grpSpPr>
          <p:pic>
            <p:nvPicPr>
              <p:cNvPr id="33" name="Рисунок 3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8364" y="5264772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34" name="Рисунок 3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3225" y="5287849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35" name="Рисунок 3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1688" y="5238448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7590104" y="501738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solidFill>
                    <a:schemeClr val="bg1"/>
                  </a:solidFill>
                </a:rPr>
                <a:t>*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25400" y="501738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solidFill>
                    <a:schemeClr val="bg1"/>
                  </a:solidFill>
                </a:rPr>
                <a:t>*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23410" y="6388879"/>
            <a:ext cx="7901167" cy="400110"/>
            <a:chOff x="123410" y="6388879"/>
            <a:chExt cx="7901167" cy="400110"/>
          </a:xfrm>
        </p:grpSpPr>
        <p:sp>
          <p:nvSpPr>
            <p:cNvPr id="51" name="TextBox 50"/>
            <p:cNvSpPr txBox="1"/>
            <p:nvPr/>
          </p:nvSpPr>
          <p:spPr>
            <a:xfrm>
              <a:off x="123410" y="638887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solidFill>
                    <a:schemeClr val="bg1"/>
                  </a:solidFill>
                </a:rPr>
                <a:t>*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279863" y="6404268"/>
              <a:ext cx="77447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Деятельность </a:t>
              </a:r>
              <a:r>
                <a:rPr lang="ru-RU" dirty="0" err="1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Instagram</a:t>
              </a:r>
              <a:r>
                <a:rPr lang="ru-RU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 и </a:t>
              </a:r>
              <a:r>
                <a:rPr lang="ru-RU" dirty="0" err="1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Facebook</a:t>
              </a:r>
              <a:r>
                <a:rPr lang="ru-RU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 в России признана экстремистской и запрещена.</a:t>
              </a:r>
              <a:endParaRPr lang="ru-RU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sp>
        <p:nvSpPr>
          <p:cNvPr id="56" name="Овал 55"/>
          <p:cNvSpPr/>
          <p:nvPr/>
        </p:nvSpPr>
        <p:spPr>
          <a:xfrm>
            <a:off x="11695281" y="6404268"/>
            <a:ext cx="399517" cy="37986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otype Corsiva" panose="03010101010201010101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80175" y="640540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10</a:t>
            </a:r>
            <a:endParaRPr lang="ru-RU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225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954018" y="1717312"/>
            <a:ext cx="56862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4000" b="1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Что у нас получилось?</a:t>
            </a:r>
            <a:endParaRPr lang="ru-RU" sz="4000" b="1" dirty="0">
              <a:solidFill>
                <a:srgbClr val="273848"/>
              </a:solidFill>
              <a:latin typeface="Monotype Corsiva" panose="03010101010201010101" pitchFamily="66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10640" y="914400"/>
            <a:ext cx="9723120" cy="501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86" y="2728226"/>
            <a:ext cx="4463423" cy="3410937"/>
          </a:xfrm>
          <a:prstGeom prst="rect">
            <a:avLst/>
          </a:prstGeom>
        </p:spPr>
      </p:pic>
      <p:sp>
        <p:nvSpPr>
          <p:cNvPr id="11" name="Выноска-облако 10"/>
          <p:cNvSpPr/>
          <p:nvPr/>
        </p:nvSpPr>
        <p:spPr>
          <a:xfrm rot="1661048">
            <a:off x="5832302" y="1195482"/>
            <a:ext cx="4751968" cy="3065488"/>
          </a:xfrm>
          <a:prstGeom prst="cloudCallout">
            <a:avLst/>
          </a:prstGeom>
          <a:solidFill>
            <a:srgbClr val="273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 rot="1587140">
            <a:off x="5492237" y="2255287"/>
            <a:ext cx="56862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40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Что у нас получилось?</a:t>
            </a:r>
            <a:endParaRPr lang="ru-RU" sz="4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77863" y="5861002"/>
            <a:ext cx="11262360" cy="775892"/>
          </a:xfrm>
          <a:prstGeom prst="rect">
            <a:avLst/>
          </a:prstGeom>
          <a:solidFill>
            <a:srgbClr val="273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1670898" y="6340192"/>
            <a:ext cx="399517" cy="37986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otype Corsiva" panose="03010101010201010101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40223" y="635072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11</a:t>
            </a:r>
            <a:endParaRPr lang="ru-RU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7656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11670898" y="6340192"/>
            <a:ext cx="399517" cy="37986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otype Corsiva" panose="03010101010201010101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223" y="6340192"/>
            <a:ext cx="43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12</a:t>
            </a:r>
            <a:endParaRPr lang="ru-RU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4629" y="1567543"/>
            <a:ext cx="8706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Спасибо за </a:t>
            </a:r>
            <a:r>
              <a:rPr lang="ru-RU" sz="4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внимание</a:t>
            </a:r>
            <a:r>
              <a:rPr lang="en-US" sz="4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!</a:t>
            </a:r>
            <a:endParaRPr lang="ru-RU" sz="4400" dirty="0" smtClean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algn="ctr"/>
            <a:r>
              <a:rPr lang="ru-RU" sz="4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Будем рады ответить на ваши </a:t>
            </a:r>
            <a:r>
              <a:rPr lang="ru-RU" sz="4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вопросы</a:t>
            </a:r>
            <a:endParaRPr lang="ru-RU" sz="4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371" y="4770532"/>
            <a:ext cx="3700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Контактная информация:</a:t>
            </a:r>
            <a:endParaRPr lang="en-US" sz="2400" dirty="0" smtClean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Тел.: +79095502035</a:t>
            </a:r>
            <a:endParaRPr lang="en-US" sz="2400" dirty="0" smtClean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E-mail:</a:t>
            </a: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pkravets081@gmail.com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8919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Группа 24"/>
          <p:cNvGrpSpPr/>
          <p:nvPr/>
        </p:nvGrpSpPr>
        <p:grpSpPr>
          <a:xfrm>
            <a:off x="568568" y="3850836"/>
            <a:ext cx="4539702" cy="2447637"/>
            <a:chOff x="875117" y="941795"/>
            <a:chExt cx="4539702" cy="2447637"/>
          </a:xfrm>
        </p:grpSpPr>
        <p:sp>
          <p:nvSpPr>
            <p:cNvPr id="18" name="Скругленный прямоугольник 17"/>
            <p:cNvSpPr/>
            <p:nvPr/>
          </p:nvSpPr>
          <p:spPr>
            <a:xfrm>
              <a:off x="875117" y="941795"/>
              <a:ext cx="4539702" cy="2447637"/>
            </a:xfrm>
            <a:prstGeom prst="roundRect">
              <a:avLst/>
            </a:prstGeom>
            <a:solidFill>
              <a:srgbClr val="3D5368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/>
            <p:cNvSpPr/>
            <p:nvPr/>
          </p:nvSpPr>
          <p:spPr>
            <a:xfrm>
              <a:off x="1013162" y="1287676"/>
              <a:ext cx="426361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У</a:t>
              </a:r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знать </a:t>
              </a:r>
              <a:r>
                <a: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портрет типичного представителя электората самых распространенных политических партий в Российской </a:t>
              </a:r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Федерации</a:t>
              </a:r>
              <a:r>
                <a:rPr lang="en-US" sz="240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.</a:t>
              </a:r>
              <a:endParaRPr lang="ru-RU" sz="2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sp>
        <p:nvSpPr>
          <p:cNvPr id="17" name="Прямоугольник 16"/>
          <p:cNvSpPr/>
          <p:nvPr/>
        </p:nvSpPr>
        <p:spPr>
          <a:xfrm>
            <a:off x="2318884" y="2995574"/>
            <a:ext cx="1039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Цель</a:t>
            </a:r>
            <a:endParaRPr lang="ru-RU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794849" y="2906329"/>
            <a:ext cx="2751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otype Corsiva" panose="03010101010201010101" pitchFamily="66" charset="0"/>
              </a:rPr>
              <a:t>Актуальность</a:t>
            </a:r>
          </a:p>
        </p:txBody>
      </p:sp>
      <p:grpSp>
        <p:nvGrpSpPr>
          <p:cNvPr id="26" name="Группа 25"/>
          <p:cNvGrpSpPr/>
          <p:nvPr/>
        </p:nvGrpSpPr>
        <p:grpSpPr>
          <a:xfrm>
            <a:off x="6367585" y="3673036"/>
            <a:ext cx="5456675" cy="2792005"/>
            <a:chOff x="6363850" y="941795"/>
            <a:chExt cx="5456675" cy="4058830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6363850" y="941795"/>
              <a:ext cx="5456675" cy="4058830"/>
            </a:xfrm>
            <a:prstGeom prst="roundRect">
              <a:avLst/>
            </a:prstGeom>
            <a:solidFill>
              <a:srgbClr val="3D5368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7026044" y="1055377"/>
              <a:ext cx="426361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2012г: Изменения в ФЗ «О политических партиях»</a:t>
              </a:r>
              <a:endParaRPr lang="ru-RU" sz="2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6914628" y="2525490"/>
              <a:ext cx="448644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Рост политических партий в стране</a:t>
              </a:r>
              <a:endParaRPr lang="ru-RU" sz="2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6914628" y="3564306"/>
              <a:ext cx="448644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Рост конкуренции в борьбе за электоральную поддержку</a:t>
              </a:r>
              <a:endParaRPr lang="ru-RU" sz="2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0" name="Стрелка вверх 9"/>
            <p:cNvSpPr/>
            <p:nvPr/>
          </p:nvSpPr>
          <p:spPr>
            <a:xfrm rot="10800000">
              <a:off x="9057835" y="2205876"/>
              <a:ext cx="200025" cy="444049"/>
            </a:xfrm>
            <a:prstGeom prst="upArrow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Стрелка вверх 23"/>
            <p:cNvSpPr/>
            <p:nvPr/>
          </p:nvSpPr>
          <p:spPr>
            <a:xfrm rot="10800000">
              <a:off x="9057836" y="3220203"/>
              <a:ext cx="200024" cy="436359"/>
            </a:xfrm>
            <a:prstGeom prst="upArrow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Прямоугольник 26"/>
          <p:cNvSpPr/>
          <p:nvPr/>
        </p:nvSpPr>
        <p:spPr>
          <a:xfrm>
            <a:off x="2081639" y="286809"/>
            <a:ext cx="15135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Объект</a:t>
            </a:r>
            <a:endParaRPr lang="ru-RU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7029779" y="1164469"/>
            <a:ext cx="4171950" cy="1342549"/>
            <a:chOff x="1065149" y="839922"/>
            <a:chExt cx="4171950" cy="1342549"/>
          </a:xfrm>
        </p:grpSpPr>
        <p:sp>
          <p:nvSpPr>
            <p:cNvPr id="33" name="Скругленный прямоугольник 32"/>
            <p:cNvSpPr/>
            <p:nvPr/>
          </p:nvSpPr>
          <p:spPr>
            <a:xfrm>
              <a:off x="1221545" y="839922"/>
              <a:ext cx="3968422" cy="1342549"/>
            </a:xfrm>
            <a:prstGeom prst="roundRect">
              <a:avLst/>
            </a:prstGeom>
            <a:solidFill>
              <a:srgbClr val="3D5368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1065149" y="931100"/>
              <a:ext cx="417195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Портреты избирателей </a:t>
              </a: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ключевых политических </a:t>
              </a: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партий РФ</a:t>
              </a: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923158" y="1163936"/>
            <a:ext cx="3968422" cy="1342549"/>
            <a:chOff x="7151970" y="861986"/>
            <a:chExt cx="3968422" cy="1342549"/>
          </a:xfrm>
        </p:grpSpPr>
        <p:sp>
          <p:nvSpPr>
            <p:cNvPr id="32" name="Скругленный прямоугольник 31"/>
            <p:cNvSpPr/>
            <p:nvPr/>
          </p:nvSpPr>
          <p:spPr>
            <a:xfrm>
              <a:off x="7151970" y="861986"/>
              <a:ext cx="3968422" cy="1342549"/>
            </a:xfrm>
            <a:prstGeom prst="roundRect">
              <a:avLst/>
            </a:prstGeom>
            <a:solidFill>
              <a:srgbClr val="3D5368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7362897" y="1058821"/>
              <a:ext cx="354656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Избиратели политических </a:t>
              </a:r>
              <a:endParaRPr lang="ru-RU" sz="2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партий РФ</a:t>
              </a:r>
            </a:p>
          </p:txBody>
        </p:sp>
      </p:grpSp>
      <p:sp>
        <p:nvSpPr>
          <p:cNvPr id="31" name="Прямоугольник 30"/>
          <p:cNvSpPr/>
          <p:nvPr/>
        </p:nvSpPr>
        <p:spPr>
          <a:xfrm>
            <a:off x="8282963" y="285780"/>
            <a:ext cx="1774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Предмет</a:t>
            </a:r>
            <a:endParaRPr lang="ru-RU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11729809" y="6395485"/>
            <a:ext cx="399517" cy="37986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Monotype Corsiva" panose="03010101010201010101" pitchFamily="66" charset="0"/>
              </a:rPr>
              <a:t>2</a:t>
            </a:r>
            <a:endParaRPr lang="ru-RU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7995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27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Дуга 18"/>
          <p:cNvSpPr/>
          <p:nvPr/>
        </p:nvSpPr>
        <p:spPr>
          <a:xfrm rot="10800000">
            <a:off x="1497730" y="3111274"/>
            <a:ext cx="632806" cy="649303"/>
          </a:xfrm>
          <a:prstGeom prst="arc">
            <a:avLst>
              <a:gd name="adj1" fmla="val 16167694"/>
              <a:gd name="adj2" fmla="val 98490"/>
            </a:avLst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0" y="3435927"/>
            <a:ext cx="1819564" cy="0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1742133" y="3363926"/>
            <a:ext cx="144000" cy="144000"/>
          </a:xfrm>
          <a:prstGeom prst="ellipse">
            <a:avLst/>
          </a:prstGeom>
          <a:solidFill>
            <a:srgbClr val="5997B0"/>
          </a:solidFill>
          <a:ln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Кольцо 11"/>
          <p:cNvSpPr/>
          <p:nvPr/>
        </p:nvSpPr>
        <p:spPr>
          <a:xfrm>
            <a:off x="1645248" y="3261611"/>
            <a:ext cx="348631" cy="348631"/>
          </a:xfrm>
          <a:prstGeom prst="donut">
            <a:avLst>
              <a:gd name="adj" fmla="val 4452"/>
            </a:avLst>
          </a:prstGeom>
          <a:solidFill>
            <a:srgbClr val="5997B0"/>
          </a:solidFill>
          <a:ln w="6350"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Кольцо 12"/>
          <p:cNvSpPr/>
          <p:nvPr/>
        </p:nvSpPr>
        <p:spPr>
          <a:xfrm>
            <a:off x="1562811" y="3178591"/>
            <a:ext cx="513506" cy="514672"/>
          </a:xfrm>
          <a:prstGeom prst="donut">
            <a:avLst>
              <a:gd name="adj" fmla="val 249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814133" y="3693263"/>
            <a:ext cx="0" cy="1031137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1778133" y="4688400"/>
            <a:ext cx="72000" cy="72000"/>
          </a:xfrm>
          <a:prstGeom prst="ellipse">
            <a:avLst/>
          </a:prstGeom>
          <a:solidFill>
            <a:srgbClr val="5997B0"/>
          </a:solidFill>
          <a:ln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645248" y="2643177"/>
            <a:ext cx="365806" cy="58477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</a:t>
            </a:r>
            <a:endParaRPr lang="ru-RU" sz="32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063" y="4749984"/>
            <a:ext cx="35021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Найти по </a:t>
            </a:r>
            <a:r>
              <a:rPr lang="ru-RU" sz="2200" dirty="0">
                <a:solidFill>
                  <a:schemeClr val="bg1"/>
                </a:solidFill>
                <a:latin typeface="Monotype Corsiva" panose="03010101010201010101" pitchFamily="66" charset="0"/>
              </a:rPr>
              <a:t>группам ВК </a:t>
            </a:r>
            <a:r>
              <a:rPr lang="ru-RU" sz="22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необходимую </a:t>
            </a:r>
            <a:r>
              <a:rPr lang="ru-RU" sz="2200" dirty="0">
                <a:solidFill>
                  <a:schemeClr val="bg1"/>
                </a:solidFill>
                <a:latin typeface="Monotype Corsiva" panose="03010101010201010101" pitchFamily="66" charset="0"/>
              </a:rPr>
              <a:t>информацию о подписчиках той или </a:t>
            </a:r>
            <a:r>
              <a:rPr lang="ru-RU" sz="22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иной </a:t>
            </a:r>
            <a:r>
              <a:rPr lang="ru-RU" sz="2200" dirty="0">
                <a:solidFill>
                  <a:schemeClr val="bg1"/>
                </a:solidFill>
                <a:latin typeface="Monotype Corsiva" panose="03010101010201010101" pitchFamily="66" charset="0"/>
              </a:rPr>
              <a:t>группы политической </a:t>
            </a:r>
            <a:r>
              <a:rPr lang="ru-RU" sz="22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партии</a:t>
            </a:r>
            <a:endParaRPr lang="ru-RU" sz="22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64839" y="6243736"/>
            <a:ext cx="3370587" cy="0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endCxn id="47" idx="2"/>
          </p:cNvCxnSpPr>
          <p:nvPr/>
        </p:nvCxnSpPr>
        <p:spPr>
          <a:xfrm flipV="1">
            <a:off x="1814133" y="3432455"/>
            <a:ext cx="2846178" cy="3472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Дуга 44"/>
          <p:cNvSpPr/>
          <p:nvPr/>
        </p:nvSpPr>
        <p:spPr>
          <a:xfrm rot="16200000">
            <a:off x="4415908" y="3107803"/>
            <a:ext cx="632806" cy="649303"/>
          </a:xfrm>
          <a:prstGeom prst="arc">
            <a:avLst>
              <a:gd name="adj1" fmla="val 16167694"/>
              <a:gd name="adj2" fmla="val 98490"/>
            </a:avLst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>
            <a:off x="4660311" y="3360455"/>
            <a:ext cx="144000" cy="144000"/>
          </a:xfrm>
          <a:prstGeom prst="ellipse">
            <a:avLst/>
          </a:prstGeom>
          <a:solidFill>
            <a:srgbClr val="5997B0"/>
          </a:solidFill>
          <a:ln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Кольцо 47"/>
          <p:cNvSpPr/>
          <p:nvPr/>
        </p:nvSpPr>
        <p:spPr>
          <a:xfrm>
            <a:off x="4563426" y="3258140"/>
            <a:ext cx="348631" cy="348631"/>
          </a:xfrm>
          <a:prstGeom prst="donut">
            <a:avLst>
              <a:gd name="adj" fmla="val 4452"/>
            </a:avLst>
          </a:prstGeom>
          <a:solidFill>
            <a:srgbClr val="5997B0"/>
          </a:solidFill>
          <a:ln w="6350"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Кольцо 48"/>
          <p:cNvSpPr/>
          <p:nvPr/>
        </p:nvSpPr>
        <p:spPr>
          <a:xfrm>
            <a:off x="4480989" y="3175120"/>
            <a:ext cx="513506" cy="514672"/>
          </a:xfrm>
          <a:prstGeom prst="donut">
            <a:avLst>
              <a:gd name="adj" fmla="val 249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50" name="Прямая соединительная линия 49"/>
          <p:cNvCxnSpPr/>
          <p:nvPr/>
        </p:nvCxnSpPr>
        <p:spPr>
          <a:xfrm>
            <a:off x="4732311" y="2143983"/>
            <a:ext cx="0" cy="1031137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Овал 50"/>
          <p:cNvSpPr/>
          <p:nvPr/>
        </p:nvSpPr>
        <p:spPr>
          <a:xfrm>
            <a:off x="4696311" y="2107983"/>
            <a:ext cx="72000" cy="72000"/>
          </a:xfrm>
          <a:prstGeom prst="ellipse">
            <a:avLst/>
          </a:prstGeom>
          <a:solidFill>
            <a:srgbClr val="5997B0"/>
          </a:solidFill>
          <a:ln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/>
          <p:cNvSpPr txBox="1"/>
          <p:nvPr/>
        </p:nvSpPr>
        <p:spPr>
          <a:xfrm>
            <a:off x="4534683" y="3654739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otype Corsiva" panose="03010101010201010101" pitchFamily="66" charset="0"/>
              </a:rPr>
              <a:t>2</a:t>
            </a:r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3034415" y="1040240"/>
            <a:ext cx="3539792" cy="0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endCxn id="64" idx="2"/>
          </p:cNvCxnSpPr>
          <p:nvPr/>
        </p:nvCxnSpPr>
        <p:spPr>
          <a:xfrm flipV="1">
            <a:off x="4732311" y="3425510"/>
            <a:ext cx="2988872" cy="6946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рямоугольник 56"/>
          <p:cNvSpPr/>
          <p:nvPr/>
        </p:nvSpPr>
        <p:spPr>
          <a:xfrm>
            <a:off x="2975757" y="1058064"/>
            <a:ext cx="36271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2200" dirty="0">
                <a:solidFill>
                  <a:schemeClr val="bg1"/>
                </a:solidFill>
                <a:latin typeface="Monotype Corsiva" panose="03010101010201010101" pitchFamily="66" charset="0"/>
              </a:rPr>
              <a:t>С помощью публичного API-ключа </a:t>
            </a:r>
            <a:r>
              <a:rPr lang="ru-RU" sz="22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загрузить данные в базу данных</a:t>
            </a:r>
            <a:endParaRPr lang="ru-RU" sz="22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2" name="Дуга 61"/>
          <p:cNvSpPr/>
          <p:nvPr/>
        </p:nvSpPr>
        <p:spPr>
          <a:xfrm rot="10800000">
            <a:off x="7476780" y="3100858"/>
            <a:ext cx="632806" cy="649303"/>
          </a:xfrm>
          <a:prstGeom prst="arc">
            <a:avLst>
              <a:gd name="adj1" fmla="val 16167694"/>
              <a:gd name="adj2" fmla="val 21540763"/>
            </a:avLst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7721183" y="3353510"/>
            <a:ext cx="144000" cy="144000"/>
          </a:xfrm>
          <a:prstGeom prst="ellipse">
            <a:avLst/>
          </a:prstGeom>
          <a:solidFill>
            <a:srgbClr val="5997B0"/>
          </a:solidFill>
          <a:ln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Кольцо 64"/>
          <p:cNvSpPr/>
          <p:nvPr/>
        </p:nvSpPr>
        <p:spPr>
          <a:xfrm>
            <a:off x="7624298" y="3251195"/>
            <a:ext cx="348631" cy="348631"/>
          </a:xfrm>
          <a:prstGeom prst="donut">
            <a:avLst>
              <a:gd name="adj" fmla="val 4452"/>
            </a:avLst>
          </a:prstGeom>
          <a:solidFill>
            <a:srgbClr val="5997B0"/>
          </a:solidFill>
          <a:ln w="6350"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Кольцо 65"/>
          <p:cNvSpPr/>
          <p:nvPr/>
        </p:nvSpPr>
        <p:spPr>
          <a:xfrm>
            <a:off x="7541861" y="3168175"/>
            <a:ext cx="513506" cy="514672"/>
          </a:xfrm>
          <a:prstGeom prst="donut">
            <a:avLst>
              <a:gd name="adj" fmla="val 249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67" name="Прямая соединительная линия 66"/>
          <p:cNvCxnSpPr/>
          <p:nvPr/>
        </p:nvCxnSpPr>
        <p:spPr>
          <a:xfrm>
            <a:off x="7793183" y="3682847"/>
            <a:ext cx="0" cy="1031137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Овал 67"/>
          <p:cNvSpPr/>
          <p:nvPr/>
        </p:nvSpPr>
        <p:spPr>
          <a:xfrm>
            <a:off x="7757183" y="4677984"/>
            <a:ext cx="72000" cy="72000"/>
          </a:xfrm>
          <a:prstGeom prst="ellipse">
            <a:avLst/>
          </a:prstGeom>
          <a:solidFill>
            <a:srgbClr val="5997B0"/>
          </a:solidFill>
          <a:ln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/>
          <p:cNvSpPr txBox="1"/>
          <p:nvPr/>
        </p:nvSpPr>
        <p:spPr>
          <a:xfrm>
            <a:off x="7596270" y="2650739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otype Corsiva" panose="03010101010201010101" pitchFamily="66" charset="0"/>
              </a:rPr>
              <a:t>3</a:t>
            </a:r>
          </a:p>
        </p:txBody>
      </p:sp>
      <p:sp>
        <p:nvSpPr>
          <p:cNvPr id="70" name="Прямоугольник 69"/>
          <p:cNvSpPr/>
          <p:nvPr/>
        </p:nvSpPr>
        <p:spPr>
          <a:xfrm>
            <a:off x="6325512" y="4745579"/>
            <a:ext cx="298451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Формализовать </a:t>
            </a:r>
            <a:r>
              <a:rPr lang="ru-RU" sz="2200" dirty="0">
                <a:solidFill>
                  <a:schemeClr val="bg1"/>
                </a:solidFill>
                <a:latin typeface="Monotype Corsiva" panose="03010101010201010101" pitchFamily="66" charset="0"/>
              </a:rPr>
              <a:t>полученный </a:t>
            </a:r>
            <a:r>
              <a:rPr lang="ru-RU" sz="2200" dirty="0" err="1" smtClean="0">
                <a:solidFill>
                  <a:schemeClr val="bg1"/>
                </a:solidFill>
                <a:latin typeface="Monotype Corsiva" panose="03010101010201010101" pitchFamily="66" charset="0"/>
              </a:rPr>
              <a:t>датасет</a:t>
            </a:r>
            <a:r>
              <a:rPr lang="ru-RU" sz="2200" dirty="0">
                <a:solidFill>
                  <a:schemeClr val="bg1"/>
                </a:solidFill>
                <a:latin typeface="Monotype Corsiva" panose="03010101010201010101" pitchFamily="66" charset="0"/>
              </a:rPr>
              <a:t> </a:t>
            </a:r>
            <a:r>
              <a:rPr lang="ru-RU" sz="22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при помощи дескриптивного и частотного </a:t>
            </a:r>
            <a:r>
              <a:rPr lang="ru-RU" sz="2200" dirty="0">
                <a:solidFill>
                  <a:schemeClr val="bg1"/>
                </a:solidFill>
                <a:latin typeface="Monotype Corsiva" panose="03010101010201010101" pitchFamily="66" charset="0"/>
              </a:rPr>
              <a:t> анализа</a:t>
            </a:r>
          </a:p>
        </p:txBody>
      </p:sp>
      <p:sp>
        <p:nvSpPr>
          <p:cNvPr id="72" name="Дуга 71"/>
          <p:cNvSpPr/>
          <p:nvPr/>
        </p:nvSpPr>
        <p:spPr>
          <a:xfrm rot="16200000">
            <a:off x="9899564" y="3107801"/>
            <a:ext cx="632806" cy="649303"/>
          </a:xfrm>
          <a:prstGeom prst="arc">
            <a:avLst>
              <a:gd name="adj1" fmla="val 16167694"/>
              <a:gd name="adj2" fmla="val 98490"/>
            </a:avLst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/>
          <p:cNvSpPr/>
          <p:nvPr/>
        </p:nvSpPr>
        <p:spPr>
          <a:xfrm>
            <a:off x="10143967" y="3360453"/>
            <a:ext cx="144000" cy="144000"/>
          </a:xfrm>
          <a:prstGeom prst="ellipse">
            <a:avLst/>
          </a:prstGeom>
          <a:solidFill>
            <a:srgbClr val="5997B0"/>
          </a:solidFill>
          <a:ln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Кольцо 74"/>
          <p:cNvSpPr/>
          <p:nvPr/>
        </p:nvSpPr>
        <p:spPr>
          <a:xfrm>
            <a:off x="10047082" y="3258138"/>
            <a:ext cx="348631" cy="348631"/>
          </a:xfrm>
          <a:prstGeom prst="donut">
            <a:avLst>
              <a:gd name="adj" fmla="val 4452"/>
            </a:avLst>
          </a:prstGeom>
          <a:solidFill>
            <a:srgbClr val="5997B0"/>
          </a:solidFill>
          <a:ln w="6350"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6" name="Кольцо 75"/>
          <p:cNvSpPr/>
          <p:nvPr/>
        </p:nvSpPr>
        <p:spPr>
          <a:xfrm>
            <a:off x="9964645" y="3175118"/>
            <a:ext cx="513506" cy="514672"/>
          </a:xfrm>
          <a:prstGeom prst="donut">
            <a:avLst>
              <a:gd name="adj" fmla="val 249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77" name="Прямая соединительная линия 76"/>
          <p:cNvCxnSpPr/>
          <p:nvPr/>
        </p:nvCxnSpPr>
        <p:spPr>
          <a:xfrm>
            <a:off x="10215967" y="2143981"/>
            <a:ext cx="0" cy="1031137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Овал 77"/>
          <p:cNvSpPr/>
          <p:nvPr/>
        </p:nvSpPr>
        <p:spPr>
          <a:xfrm>
            <a:off x="10179967" y="2107981"/>
            <a:ext cx="72000" cy="72000"/>
          </a:xfrm>
          <a:prstGeom prst="ellipse">
            <a:avLst/>
          </a:prstGeom>
          <a:solidFill>
            <a:srgbClr val="5997B0"/>
          </a:solidFill>
          <a:ln>
            <a:solidFill>
              <a:srgbClr val="59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TextBox 78"/>
          <p:cNvSpPr txBox="1"/>
          <p:nvPr/>
        </p:nvSpPr>
        <p:spPr>
          <a:xfrm>
            <a:off x="10026182" y="3755569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4</a:t>
            </a:r>
            <a:endParaRPr lang="ru-RU" sz="32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cxnSp>
        <p:nvCxnSpPr>
          <p:cNvPr id="80" name="Прямая соединительная линия 79"/>
          <p:cNvCxnSpPr>
            <a:endCxn id="74" idx="2"/>
          </p:cNvCxnSpPr>
          <p:nvPr/>
        </p:nvCxnSpPr>
        <p:spPr>
          <a:xfrm>
            <a:off x="7865183" y="3425509"/>
            <a:ext cx="2278784" cy="6944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>
            <a:off x="10282328" y="3429814"/>
            <a:ext cx="1909672" cy="2637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>
            <a:off x="6378130" y="6243736"/>
            <a:ext cx="2984510" cy="0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Прямоугольник 87"/>
          <p:cNvSpPr/>
          <p:nvPr/>
        </p:nvSpPr>
        <p:spPr>
          <a:xfrm>
            <a:off x="8437442" y="1040240"/>
            <a:ext cx="34850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Вывести </a:t>
            </a:r>
            <a:r>
              <a:rPr lang="ru-RU" sz="2200" dirty="0">
                <a:solidFill>
                  <a:schemeClr val="bg1"/>
                </a:solidFill>
                <a:latin typeface="Monotype Corsiva" panose="03010101010201010101" pitchFamily="66" charset="0"/>
              </a:rPr>
              <a:t>полученный результат пользователю в виде графиков и </a:t>
            </a:r>
            <a:r>
              <a:rPr lang="ru-RU" sz="22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схем</a:t>
            </a:r>
            <a:endParaRPr lang="ru-RU" sz="22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cxnSp>
        <p:nvCxnSpPr>
          <p:cNvPr id="89" name="Прямая соединительная линия 88"/>
          <p:cNvCxnSpPr/>
          <p:nvPr/>
        </p:nvCxnSpPr>
        <p:spPr>
          <a:xfrm>
            <a:off x="8731624" y="1058064"/>
            <a:ext cx="2824685" cy="0"/>
          </a:xfrm>
          <a:prstGeom prst="line">
            <a:avLst/>
          </a:prstGeom>
          <a:ln w="19050">
            <a:solidFill>
              <a:srgbClr val="59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86" y="2123125"/>
            <a:ext cx="476250" cy="4762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54" y="4287482"/>
            <a:ext cx="384310" cy="3958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89" y="2211444"/>
            <a:ext cx="451556" cy="4762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232" y="4292543"/>
            <a:ext cx="417183" cy="4171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6013" y="11825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Задачи</a:t>
            </a:r>
            <a:endParaRPr lang="ru-RU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2" y="88180"/>
            <a:ext cx="476250" cy="476250"/>
          </a:xfrm>
          <a:prstGeom prst="rect">
            <a:avLst/>
          </a:prstGeom>
        </p:spPr>
      </p:pic>
      <p:sp>
        <p:nvSpPr>
          <p:cNvPr id="53" name="Овал 52"/>
          <p:cNvSpPr/>
          <p:nvPr/>
        </p:nvSpPr>
        <p:spPr>
          <a:xfrm>
            <a:off x="11722732" y="6374210"/>
            <a:ext cx="399517" cy="37986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Monotype Corsiva" panose="03010101010201010101" pitchFamily="66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114546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3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9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8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4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7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6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9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2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5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8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71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400"/>
                            </p:stCondLst>
                            <p:childTnLst>
                              <p:par>
                                <p:cTn id="16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3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7700"/>
                            </p:stCondLst>
                            <p:childTnLst>
                              <p:par>
                                <p:cTn id="1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0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8300"/>
                            </p:stCondLst>
                            <p:childTnLst>
                              <p:par>
                                <p:cTn id="1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8600"/>
                            </p:stCondLst>
                            <p:childTnLst>
                              <p:par>
                                <p:cTn id="1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8900"/>
                            </p:stCondLst>
                            <p:childTnLst>
                              <p:par>
                                <p:cTn id="2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92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9500"/>
                            </p:stCondLst>
                            <p:childTnLst>
                              <p:par>
                                <p:cTn id="2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98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0" grpId="0" animBg="1"/>
      <p:bldP spid="12" grpId="0" animBg="1"/>
      <p:bldP spid="13" grpId="0" animBg="1"/>
      <p:bldP spid="18" grpId="0" animBg="1"/>
      <p:bldP spid="20" grpId="0"/>
      <p:bldP spid="25" grpId="1"/>
      <p:bldP spid="45" grpId="0" animBg="1"/>
      <p:bldP spid="47" grpId="0" animBg="1"/>
      <p:bldP spid="48" grpId="0" animBg="1"/>
      <p:bldP spid="49" grpId="0" animBg="1"/>
      <p:bldP spid="51" grpId="0" animBg="1"/>
      <p:bldP spid="52" grpId="0"/>
      <p:bldP spid="57" grpId="0"/>
      <p:bldP spid="62" grpId="0" animBg="1"/>
      <p:bldP spid="64" grpId="0" animBg="1"/>
      <p:bldP spid="65" grpId="0" animBg="1"/>
      <p:bldP spid="66" grpId="0" animBg="1"/>
      <p:bldP spid="68" grpId="0" animBg="1"/>
      <p:bldP spid="69" grpId="0"/>
      <p:bldP spid="72" grpId="0" animBg="1"/>
      <p:bldP spid="74" grpId="0" animBg="1"/>
      <p:bldP spid="75" grpId="0" animBg="1"/>
      <p:bldP spid="76" grpId="0" animBg="1"/>
      <p:bldP spid="78" grpId="0" animBg="1"/>
      <p:bldP spid="79" grpId="0"/>
      <p:bldP spid="8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Группа 98"/>
          <p:cNvGrpSpPr/>
          <p:nvPr/>
        </p:nvGrpSpPr>
        <p:grpSpPr>
          <a:xfrm>
            <a:off x="-979713" y="670243"/>
            <a:ext cx="13683342" cy="508000"/>
            <a:chOff x="-979713" y="670243"/>
            <a:chExt cx="13683342" cy="508000"/>
          </a:xfrm>
        </p:grpSpPr>
        <p:sp>
          <p:nvSpPr>
            <p:cNvPr id="2" name="Скругленный прямоугольник 1"/>
            <p:cNvSpPr/>
            <p:nvPr/>
          </p:nvSpPr>
          <p:spPr>
            <a:xfrm>
              <a:off x="-979713" y="670243"/>
              <a:ext cx="13683342" cy="5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Скругленный прямоугольник 2"/>
            <p:cNvSpPr/>
            <p:nvPr/>
          </p:nvSpPr>
          <p:spPr>
            <a:xfrm>
              <a:off x="-438150" y="816293"/>
              <a:ext cx="13011150" cy="2159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663575" y="0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Инструменты</a:t>
            </a:r>
            <a:endParaRPr lang="ru-RU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95" name="Рисунок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76200"/>
            <a:ext cx="476250" cy="476250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163241" y="670243"/>
            <a:ext cx="2266950" cy="3900485"/>
            <a:chOff x="163241" y="670243"/>
            <a:chExt cx="2266950" cy="3900485"/>
          </a:xfrm>
        </p:grpSpPr>
        <p:grpSp>
          <p:nvGrpSpPr>
            <p:cNvPr id="89" name="Группа 88"/>
            <p:cNvGrpSpPr/>
            <p:nvPr/>
          </p:nvGrpSpPr>
          <p:grpSpPr>
            <a:xfrm>
              <a:off x="163241" y="670243"/>
              <a:ext cx="2266950" cy="3900485"/>
              <a:chOff x="301624" y="533400"/>
              <a:chExt cx="2266950" cy="3900485"/>
            </a:xfrm>
          </p:grpSpPr>
          <p:sp>
            <p:nvSpPr>
              <p:cNvPr id="18" name="Полилиния 17"/>
              <p:cNvSpPr/>
              <p:nvPr/>
            </p:nvSpPr>
            <p:spPr>
              <a:xfrm>
                <a:off x="301624" y="2166935"/>
                <a:ext cx="2266950" cy="2266950"/>
              </a:xfrm>
              <a:custGeom>
                <a:avLst/>
                <a:gdLst>
                  <a:gd name="connsiteX0" fmla="*/ 1133474 w 2266950"/>
                  <a:gd name="connsiteY0" fmla="*/ 36513 h 2266950"/>
                  <a:gd name="connsiteX1" fmla="*/ 998536 w 2266950"/>
                  <a:gd name="connsiteY1" fmla="*/ 171451 h 2266950"/>
                  <a:gd name="connsiteX2" fmla="*/ 1133474 w 2266950"/>
                  <a:gd name="connsiteY2" fmla="*/ 306389 h 2266950"/>
                  <a:gd name="connsiteX3" fmla="*/ 1268412 w 2266950"/>
                  <a:gd name="connsiteY3" fmla="*/ 171451 h 2266950"/>
                  <a:gd name="connsiteX4" fmla="*/ 1133474 w 2266950"/>
                  <a:gd name="connsiteY4" fmla="*/ 36513 h 2266950"/>
                  <a:gd name="connsiteX5" fmla="*/ 1133475 w 2266950"/>
                  <a:gd name="connsiteY5" fmla="*/ 0 h 2266950"/>
                  <a:gd name="connsiteX6" fmla="*/ 2266950 w 2266950"/>
                  <a:gd name="connsiteY6" fmla="*/ 1133475 h 2266950"/>
                  <a:gd name="connsiteX7" fmla="*/ 1133475 w 2266950"/>
                  <a:gd name="connsiteY7" fmla="*/ 2266950 h 2266950"/>
                  <a:gd name="connsiteX8" fmla="*/ 0 w 2266950"/>
                  <a:gd name="connsiteY8" fmla="*/ 1133475 h 2266950"/>
                  <a:gd name="connsiteX9" fmla="*/ 1133475 w 2266950"/>
                  <a:gd name="connsiteY9" fmla="*/ 0 h 226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6950" h="2266950">
                    <a:moveTo>
                      <a:pt x="1133474" y="36513"/>
                    </a:moveTo>
                    <a:cubicBezTo>
                      <a:pt x="1058950" y="36513"/>
                      <a:pt x="998536" y="96927"/>
                      <a:pt x="998536" y="171451"/>
                    </a:cubicBezTo>
                    <a:cubicBezTo>
                      <a:pt x="998536" y="245975"/>
                      <a:pt x="1058950" y="306389"/>
                      <a:pt x="1133474" y="306389"/>
                    </a:cubicBezTo>
                    <a:cubicBezTo>
                      <a:pt x="1207998" y="306389"/>
                      <a:pt x="1268412" y="245975"/>
                      <a:pt x="1268412" y="171451"/>
                    </a:cubicBezTo>
                    <a:cubicBezTo>
                      <a:pt x="1268412" y="96927"/>
                      <a:pt x="1207998" y="36513"/>
                      <a:pt x="1133474" y="36513"/>
                    </a:cubicBezTo>
                    <a:close/>
                    <a:moveTo>
                      <a:pt x="1133475" y="0"/>
                    </a:moveTo>
                    <a:cubicBezTo>
                      <a:pt x="1759476" y="0"/>
                      <a:pt x="2266950" y="507474"/>
                      <a:pt x="2266950" y="1133475"/>
                    </a:cubicBezTo>
                    <a:cubicBezTo>
                      <a:pt x="2266950" y="1759476"/>
                      <a:pt x="1759476" y="2266950"/>
                      <a:pt x="1133475" y="2266950"/>
                    </a:cubicBezTo>
                    <a:cubicBezTo>
                      <a:pt x="507474" y="2266950"/>
                      <a:pt x="0" y="1759476"/>
                      <a:pt x="0" y="1133475"/>
                    </a:cubicBezTo>
                    <a:cubicBezTo>
                      <a:pt x="0" y="507474"/>
                      <a:pt x="507474" y="0"/>
                      <a:pt x="1133475" y="0"/>
                    </a:cubicBezTo>
                    <a:close/>
                  </a:path>
                </a:pathLst>
              </a:custGeom>
              <a:solidFill>
                <a:srgbClr val="5997B0">
                  <a:alpha val="70000"/>
                </a:srgbClr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6" name="Группа 25"/>
              <p:cNvGrpSpPr/>
              <p:nvPr/>
            </p:nvGrpSpPr>
            <p:grpSpPr>
              <a:xfrm>
                <a:off x="1181099" y="533400"/>
                <a:ext cx="508000" cy="508000"/>
                <a:chOff x="1104899" y="533400"/>
                <a:chExt cx="508000" cy="508000"/>
              </a:xfrm>
            </p:grpSpPr>
            <p:sp>
              <p:nvSpPr>
                <p:cNvPr id="23" name="Овал 22"/>
                <p:cNvSpPr/>
                <p:nvPr/>
              </p:nvSpPr>
              <p:spPr>
                <a:xfrm>
                  <a:off x="1104899" y="533400"/>
                  <a:ext cx="508000" cy="5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508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4" name="Овал 23"/>
                <p:cNvSpPr/>
                <p:nvPr/>
              </p:nvSpPr>
              <p:spPr>
                <a:xfrm>
                  <a:off x="1181099" y="609600"/>
                  <a:ext cx="355600" cy="355600"/>
                </a:xfrm>
                <a:prstGeom prst="ellipse">
                  <a:avLst/>
                </a:prstGeom>
                <a:solidFill>
                  <a:srgbClr val="5997B0">
                    <a:alpha val="7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71" name="Группа 70"/>
              <p:cNvGrpSpPr/>
              <p:nvPr/>
            </p:nvGrpSpPr>
            <p:grpSpPr>
              <a:xfrm>
                <a:off x="1392553" y="1041400"/>
                <a:ext cx="85089" cy="1203480"/>
                <a:chOff x="1392553" y="1041400"/>
                <a:chExt cx="85089" cy="1203480"/>
              </a:xfrm>
            </p:grpSpPr>
            <p:cxnSp>
              <p:nvCxnSpPr>
                <p:cNvPr id="46" name="Прямая соединительная линия 45"/>
                <p:cNvCxnSpPr>
                  <a:stCxn id="23" idx="4"/>
                  <a:endCxn id="18" idx="0"/>
                </p:cNvCxnSpPr>
                <p:nvPr/>
              </p:nvCxnSpPr>
              <p:spPr>
                <a:xfrm flipH="1">
                  <a:off x="1435098" y="1041400"/>
                  <a:ext cx="1" cy="11620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Овал 68"/>
                <p:cNvSpPr/>
                <p:nvPr/>
              </p:nvSpPr>
              <p:spPr>
                <a:xfrm>
                  <a:off x="1392553" y="2162015"/>
                  <a:ext cx="85089" cy="828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sp>
          <p:nvSpPr>
            <p:cNvPr id="52" name="TextBox 51"/>
            <p:cNvSpPr txBox="1"/>
            <p:nvPr/>
          </p:nvSpPr>
          <p:spPr>
            <a:xfrm>
              <a:off x="456515" y="2577306"/>
              <a:ext cx="1595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Аналитика:</a:t>
              </a:r>
              <a:endParaRPr lang="ru-RU" sz="240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7659" y="3252788"/>
              <a:ext cx="18069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Python (pandas)</a:t>
              </a:r>
              <a:endParaRPr lang="ru-RU" sz="22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114" y="1468239"/>
              <a:ext cx="457200" cy="457200"/>
            </a:xfrm>
            <a:prstGeom prst="rect">
              <a:avLst/>
            </a:prstGeom>
          </p:spPr>
        </p:pic>
      </p:grpSp>
      <p:grpSp>
        <p:nvGrpSpPr>
          <p:cNvPr id="15" name="Группа 14"/>
          <p:cNvGrpSpPr/>
          <p:nvPr/>
        </p:nvGrpSpPr>
        <p:grpSpPr>
          <a:xfrm>
            <a:off x="4906692" y="670243"/>
            <a:ext cx="2266950" cy="3895565"/>
            <a:chOff x="4906692" y="670243"/>
            <a:chExt cx="2266950" cy="3895565"/>
          </a:xfrm>
        </p:grpSpPr>
        <p:grpSp>
          <p:nvGrpSpPr>
            <p:cNvPr id="91" name="Группа 90"/>
            <p:cNvGrpSpPr/>
            <p:nvPr/>
          </p:nvGrpSpPr>
          <p:grpSpPr>
            <a:xfrm>
              <a:off x="4906692" y="670243"/>
              <a:ext cx="2266950" cy="3895565"/>
              <a:chOff x="5045075" y="533400"/>
              <a:chExt cx="2266950" cy="3895565"/>
            </a:xfrm>
          </p:grpSpPr>
          <p:sp>
            <p:nvSpPr>
              <p:cNvPr id="20" name="Полилиния 19"/>
              <p:cNvSpPr/>
              <p:nvPr/>
            </p:nvSpPr>
            <p:spPr>
              <a:xfrm>
                <a:off x="5045075" y="2162015"/>
                <a:ext cx="2266950" cy="2266950"/>
              </a:xfrm>
              <a:custGeom>
                <a:avLst/>
                <a:gdLst>
                  <a:gd name="connsiteX0" fmla="*/ 1133474 w 2266950"/>
                  <a:gd name="connsiteY0" fmla="*/ 47624 h 2266950"/>
                  <a:gd name="connsiteX1" fmla="*/ 998536 w 2266950"/>
                  <a:gd name="connsiteY1" fmla="*/ 182562 h 2266950"/>
                  <a:gd name="connsiteX2" fmla="*/ 1133474 w 2266950"/>
                  <a:gd name="connsiteY2" fmla="*/ 317500 h 2266950"/>
                  <a:gd name="connsiteX3" fmla="*/ 1268412 w 2266950"/>
                  <a:gd name="connsiteY3" fmla="*/ 182562 h 2266950"/>
                  <a:gd name="connsiteX4" fmla="*/ 1133474 w 2266950"/>
                  <a:gd name="connsiteY4" fmla="*/ 47624 h 2266950"/>
                  <a:gd name="connsiteX5" fmla="*/ 1133475 w 2266950"/>
                  <a:gd name="connsiteY5" fmla="*/ 0 h 2266950"/>
                  <a:gd name="connsiteX6" fmla="*/ 2266950 w 2266950"/>
                  <a:gd name="connsiteY6" fmla="*/ 1133475 h 2266950"/>
                  <a:gd name="connsiteX7" fmla="*/ 1133475 w 2266950"/>
                  <a:gd name="connsiteY7" fmla="*/ 2266950 h 2266950"/>
                  <a:gd name="connsiteX8" fmla="*/ 0 w 2266950"/>
                  <a:gd name="connsiteY8" fmla="*/ 1133475 h 2266950"/>
                  <a:gd name="connsiteX9" fmla="*/ 1133475 w 2266950"/>
                  <a:gd name="connsiteY9" fmla="*/ 0 h 226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6950" h="2266950">
                    <a:moveTo>
                      <a:pt x="1133474" y="47624"/>
                    </a:moveTo>
                    <a:cubicBezTo>
                      <a:pt x="1058950" y="47624"/>
                      <a:pt x="998536" y="108038"/>
                      <a:pt x="998536" y="182562"/>
                    </a:cubicBezTo>
                    <a:cubicBezTo>
                      <a:pt x="998536" y="257086"/>
                      <a:pt x="1058950" y="317500"/>
                      <a:pt x="1133474" y="317500"/>
                    </a:cubicBezTo>
                    <a:cubicBezTo>
                      <a:pt x="1207998" y="317500"/>
                      <a:pt x="1268412" y="257086"/>
                      <a:pt x="1268412" y="182562"/>
                    </a:cubicBezTo>
                    <a:cubicBezTo>
                      <a:pt x="1268412" y="108038"/>
                      <a:pt x="1207998" y="47624"/>
                      <a:pt x="1133474" y="47624"/>
                    </a:cubicBezTo>
                    <a:close/>
                    <a:moveTo>
                      <a:pt x="1133475" y="0"/>
                    </a:moveTo>
                    <a:cubicBezTo>
                      <a:pt x="1759476" y="0"/>
                      <a:pt x="2266950" y="507474"/>
                      <a:pt x="2266950" y="1133475"/>
                    </a:cubicBezTo>
                    <a:cubicBezTo>
                      <a:pt x="2266950" y="1759476"/>
                      <a:pt x="1759476" y="2266950"/>
                      <a:pt x="1133475" y="2266950"/>
                    </a:cubicBezTo>
                    <a:cubicBezTo>
                      <a:pt x="507474" y="2266950"/>
                      <a:pt x="0" y="1759476"/>
                      <a:pt x="0" y="1133475"/>
                    </a:cubicBezTo>
                    <a:cubicBezTo>
                      <a:pt x="0" y="507474"/>
                      <a:pt x="507474" y="0"/>
                      <a:pt x="1133475" y="0"/>
                    </a:cubicBezTo>
                    <a:close/>
                  </a:path>
                </a:pathLst>
              </a:custGeom>
              <a:solidFill>
                <a:srgbClr val="89BCF3">
                  <a:alpha val="70000"/>
                </a:srgbClr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grpSp>
            <p:nvGrpSpPr>
              <p:cNvPr id="40" name="Группа 39"/>
              <p:cNvGrpSpPr/>
              <p:nvPr/>
            </p:nvGrpSpPr>
            <p:grpSpPr>
              <a:xfrm>
                <a:off x="5939365" y="533400"/>
                <a:ext cx="508000" cy="508000"/>
                <a:chOff x="4359272" y="533400"/>
                <a:chExt cx="508000" cy="508000"/>
              </a:xfrm>
            </p:grpSpPr>
            <p:sp>
              <p:nvSpPr>
                <p:cNvPr id="34" name="Овал 33"/>
                <p:cNvSpPr/>
                <p:nvPr/>
              </p:nvSpPr>
              <p:spPr>
                <a:xfrm>
                  <a:off x="4359272" y="533400"/>
                  <a:ext cx="508000" cy="5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508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5" name="Овал 34"/>
                <p:cNvSpPr/>
                <p:nvPr/>
              </p:nvSpPr>
              <p:spPr>
                <a:xfrm>
                  <a:off x="4435472" y="609600"/>
                  <a:ext cx="355600" cy="355600"/>
                </a:xfrm>
                <a:prstGeom prst="ellipse">
                  <a:avLst/>
                </a:prstGeom>
                <a:solidFill>
                  <a:srgbClr val="89BCF3">
                    <a:alpha val="7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cxnSp>
            <p:nvCxnSpPr>
              <p:cNvPr id="76" name="Прямая соединительная линия 75"/>
              <p:cNvCxnSpPr/>
              <p:nvPr/>
            </p:nvCxnSpPr>
            <p:spPr>
              <a:xfrm flipH="1">
                <a:off x="6178550" y="1041400"/>
                <a:ext cx="1" cy="11620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Овал 76"/>
              <p:cNvSpPr/>
              <p:nvPr/>
            </p:nvSpPr>
            <p:spPr>
              <a:xfrm>
                <a:off x="6136005" y="2153091"/>
                <a:ext cx="94252" cy="917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5176788" y="2591319"/>
              <a:ext cx="17267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База данных: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04964" y="3245462"/>
              <a:ext cx="13853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PostgreSQL</a:t>
              </a:r>
              <a:endParaRPr lang="ru-RU" sz="22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275" y="1520864"/>
              <a:ext cx="476250" cy="476250"/>
            </a:xfrm>
            <a:prstGeom prst="rect">
              <a:avLst/>
            </a:prstGeom>
          </p:spPr>
        </p:pic>
      </p:grpSp>
      <p:grpSp>
        <p:nvGrpSpPr>
          <p:cNvPr id="36" name="Группа 35"/>
          <p:cNvGrpSpPr/>
          <p:nvPr/>
        </p:nvGrpSpPr>
        <p:grpSpPr>
          <a:xfrm>
            <a:off x="9667720" y="670243"/>
            <a:ext cx="2266950" cy="3895565"/>
            <a:chOff x="9667720" y="670243"/>
            <a:chExt cx="2266950" cy="3895565"/>
          </a:xfrm>
        </p:grpSpPr>
        <p:grpSp>
          <p:nvGrpSpPr>
            <p:cNvPr id="93" name="Группа 92"/>
            <p:cNvGrpSpPr/>
            <p:nvPr/>
          </p:nvGrpSpPr>
          <p:grpSpPr>
            <a:xfrm>
              <a:off x="9667720" y="670243"/>
              <a:ext cx="2266950" cy="3895565"/>
              <a:chOff x="9818156" y="533400"/>
              <a:chExt cx="2266950" cy="3895565"/>
            </a:xfrm>
          </p:grpSpPr>
          <p:sp>
            <p:nvSpPr>
              <p:cNvPr id="22" name="Полилиния 21"/>
              <p:cNvSpPr/>
              <p:nvPr/>
            </p:nvSpPr>
            <p:spPr>
              <a:xfrm>
                <a:off x="9818156" y="2162015"/>
                <a:ext cx="2266950" cy="2266950"/>
              </a:xfrm>
              <a:custGeom>
                <a:avLst/>
                <a:gdLst>
                  <a:gd name="connsiteX0" fmla="*/ 1133474 w 2266950"/>
                  <a:gd name="connsiteY0" fmla="*/ 47623 h 2266950"/>
                  <a:gd name="connsiteX1" fmla="*/ 998536 w 2266950"/>
                  <a:gd name="connsiteY1" fmla="*/ 182561 h 2266950"/>
                  <a:gd name="connsiteX2" fmla="*/ 1133474 w 2266950"/>
                  <a:gd name="connsiteY2" fmla="*/ 317499 h 2266950"/>
                  <a:gd name="connsiteX3" fmla="*/ 1268412 w 2266950"/>
                  <a:gd name="connsiteY3" fmla="*/ 182561 h 2266950"/>
                  <a:gd name="connsiteX4" fmla="*/ 1133474 w 2266950"/>
                  <a:gd name="connsiteY4" fmla="*/ 47623 h 2266950"/>
                  <a:gd name="connsiteX5" fmla="*/ 1133475 w 2266950"/>
                  <a:gd name="connsiteY5" fmla="*/ 0 h 2266950"/>
                  <a:gd name="connsiteX6" fmla="*/ 2266950 w 2266950"/>
                  <a:gd name="connsiteY6" fmla="*/ 1133475 h 2266950"/>
                  <a:gd name="connsiteX7" fmla="*/ 1133475 w 2266950"/>
                  <a:gd name="connsiteY7" fmla="*/ 2266950 h 2266950"/>
                  <a:gd name="connsiteX8" fmla="*/ 0 w 2266950"/>
                  <a:gd name="connsiteY8" fmla="*/ 1133475 h 2266950"/>
                  <a:gd name="connsiteX9" fmla="*/ 1133475 w 2266950"/>
                  <a:gd name="connsiteY9" fmla="*/ 0 h 226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6950" h="2266950">
                    <a:moveTo>
                      <a:pt x="1133474" y="47623"/>
                    </a:moveTo>
                    <a:cubicBezTo>
                      <a:pt x="1058950" y="47623"/>
                      <a:pt x="998536" y="108037"/>
                      <a:pt x="998536" y="182561"/>
                    </a:cubicBezTo>
                    <a:cubicBezTo>
                      <a:pt x="998536" y="257085"/>
                      <a:pt x="1058950" y="317499"/>
                      <a:pt x="1133474" y="317499"/>
                    </a:cubicBezTo>
                    <a:cubicBezTo>
                      <a:pt x="1207998" y="317499"/>
                      <a:pt x="1268412" y="257085"/>
                      <a:pt x="1268412" y="182561"/>
                    </a:cubicBezTo>
                    <a:cubicBezTo>
                      <a:pt x="1268412" y="108037"/>
                      <a:pt x="1207998" y="47623"/>
                      <a:pt x="1133474" y="47623"/>
                    </a:cubicBezTo>
                    <a:close/>
                    <a:moveTo>
                      <a:pt x="1133475" y="0"/>
                    </a:moveTo>
                    <a:cubicBezTo>
                      <a:pt x="1759476" y="0"/>
                      <a:pt x="2266950" y="507474"/>
                      <a:pt x="2266950" y="1133475"/>
                    </a:cubicBezTo>
                    <a:cubicBezTo>
                      <a:pt x="2266950" y="1759476"/>
                      <a:pt x="1759476" y="2266950"/>
                      <a:pt x="1133475" y="2266950"/>
                    </a:cubicBezTo>
                    <a:cubicBezTo>
                      <a:pt x="507474" y="2266950"/>
                      <a:pt x="0" y="1759476"/>
                      <a:pt x="0" y="1133475"/>
                    </a:cubicBezTo>
                    <a:cubicBezTo>
                      <a:pt x="0" y="507474"/>
                      <a:pt x="507474" y="0"/>
                      <a:pt x="1133475" y="0"/>
                    </a:cubicBezTo>
                    <a:close/>
                  </a:path>
                </a:pathLst>
              </a:custGeom>
              <a:solidFill>
                <a:srgbClr val="95CED7">
                  <a:alpha val="70000"/>
                </a:srgbClr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42" name="Группа 41"/>
              <p:cNvGrpSpPr/>
              <p:nvPr/>
            </p:nvGrpSpPr>
            <p:grpSpPr>
              <a:xfrm>
                <a:off x="10697632" y="533400"/>
                <a:ext cx="508000" cy="508000"/>
                <a:chOff x="7423149" y="533400"/>
                <a:chExt cx="508000" cy="508000"/>
              </a:xfrm>
            </p:grpSpPr>
            <p:sp>
              <p:nvSpPr>
                <p:cNvPr id="28" name="Овал 27"/>
                <p:cNvSpPr/>
                <p:nvPr/>
              </p:nvSpPr>
              <p:spPr>
                <a:xfrm>
                  <a:off x="7423149" y="533400"/>
                  <a:ext cx="508000" cy="5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508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9" name="Овал 28"/>
                <p:cNvSpPr/>
                <p:nvPr/>
              </p:nvSpPr>
              <p:spPr>
                <a:xfrm>
                  <a:off x="7499349" y="609600"/>
                  <a:ext cx="355600" cy="355600"/>
                </a:xfrm>
                <a:prstGeom prst="ellipse">
                  <a:avLst/>
                </a:prstGeom>
                <a:solidFill>
                  <a:srgbClr val="95CED7">
                    <a:alpha val="7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cxnSp>
            <p:nvCxnSpPr>
              <p:cNvPr id="73" name="Прямая соединительная линия 72"/>
              <p:cNvCxnSpPr/>
              <p:nvPr/>
            </p:nvCxnSpPr>
            <p:spPr>
              <a:xfrm flipH="1">
                <a:off x="10951632" y="1041400"/>
                <a:ext cx="1" cy="11620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Овал 73"/>
              <p:cNvSpPr/>
              <p:nvPr/>
            </p:nvSpPr>
            <p:spPr>
              <a:xfrm>
                <a:off x="10909087" y="2153091"/>
                <a:ext cx="94253" cy="917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10238411" y="2591318"/>
              <a:ext cx="1149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Дизайн:</a:t>
              </a:r>
              <a:endParaRPr lang="ru-RU" sz="240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400683" y="3265193"/>
              <a:ext cx="821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Figma</a:t>
              </a:r>
              <a:endParaRPr lang="ru-RU" sz="22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pic>
          <p:nvPicPr>
            <p:cNvPr id="33" name="Рисунок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613" y="1536627"/>
              <a:ext cx="457200" cy="457200"/>
            </a:xfrm>
            <a:prstGeom prst="rect">
              <a:avLst/>
            </a:prstGeom>
          </p:spPr>
        </p:pic>
      </p:grpSp>
      <p:grpSp>
        <p:nvGrpSpPr>
          <p:cNvPr id="57" name="Группа 56"/>
          <p:cNvGrpSpPr/>
          <p:nvPr/>
        </p:nvGrpSpPr>
        <p:grpSpPr>
          <a:xfrm>
            <a:off x="7298605" y="670243"/>
            <a:ext cx="2266950" cy="5341553"/>
            <a:chOff x="7298605" y="670243"/>
            <a:chExt cx="2266950" cy="5341553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7298605" y="670243"/>
              <a:ext cx="2266950" cy="5341553"/>
              <a:chOff x="7298605" y="670243"/>
              <a:chExt cx="2266950" cy="5341553"/>
            </a:xfrm>
          </p:grpSpPr>
          <p:grpSp>
            <p:nvGrpSpPr>
              <p:cNvPr id="92" name="Группа 91"/>
              <p:cNvGrpSpPr/>
              <p:nvPr/>
            </p:nvGrpSpPr>
            <p:grpSpPr>
              <a:xfrm>
                <a:off x="7298605" y="670243"/>
                <a:ext cx="2266950" cy="5341553"/>
                <a:chOff x="7436988" y="533400"/>
                <a:chExt cx="2266950" cy="5341553"/>
              </a:xfrm>
            </p:grpSpPr>
            <p:sp>
              <p:nvSpPr>
                <p:cNvPr id="21" name="Полилиния 20"/>
                <p:cNvSpPr/>
                <p:nvPr/>
              </p:nvSpPr>
              <p:spPr>
                <a:xfrm>
                  <a:off x="7436988" y="3608003"/>
                  <a:ext cx="2266950" cy="2266950"/>
                </a:xfrm>
                <a:custGeom>
                  <a:avLst/>
                  <a:gdLst>
                    <a:gd name="connsiteX0" fmla="*/ 1133474 w 2266950"/>
                    <a:gd name="connsiteY0" fmla="*/ 86359 h 2266950"/>
                    <a:gd name="connsiteX1" fmla="*/ 998536 w 2266950"/>
                    <a:gd name="connsiteY1" fmla="*/ 221297 h 2266950"/>
                    <a:gd name="connsiteX2" fmla="*/ 1133474 w 2266950"/>
                    <a:gd name="connsiteY2" fmla="*/ 356235 h 2266950"/>
                    <a:gd name="connsiteX3" fmla="*/ 1268412 w 2266950"/>
                    <a:gd name="connsiteY3" fmla="*/ 221297 h 2266950"/>
                    <a:gd name="connsiteX4" fmla="*/ 1133474 w 2266950"/>
                    <a:gd name="connsiteY4" fmla="*/ 86359 h 2266950"/>
                    <a:gd name="connsiteX5" fmla="*/ 1133475 w 2266950"/>
                    <a:gd name="connsiteY5" fmla="*/ 0 h 2266950"/>
                    <a:gd name="connsiteX6" fmla="*/ 2266950 w 2266950"/>
                    <a:gd name="connsiteY6" fmla="*/ 1133475 h 2266950"/>
                    <a:gd name="connsiteX7" fmla="*/ 1133475 w 2266950"/>
                    <a:gd name="connsiteY7" fmla="*/ 2266950 h 2266950"/>
                    <a:gd name="connsiteX8" fmla="*/ 0 w 2266950"/>
                    <a:gd name="connsiteY8" fmla="*/ 1133475 h 2266950"/>
                    <a:gd name="connsiteX9" fmla="*/ 1133475 w 2266950"/>
                    <a:gd name="connsiteY9" fmla="*/ 0 h 2266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66950" h="2266950">
                      <a:moveTo>
                        <a:pt x="1133474" y="86359"/>
                      </a:moveTo>
                      <a:cubicBezTo>
                        <a:pt x="1058950" y="86359"/>
                        <a:pt x="998536" y="146773"/>
                        <a:pt x="998536" y="221297"/>
                      </a:cubicBezTo>
                      <a:cubicBezTo>
                        <a:pt x="998536" y="295821"/>
                        <a:pt x="1058950" y="356235"/>
                        <a:pt x="1133474" y="356235"/>
                      </a:cubicBezTo>
                      <a:cubicBezTo>
                        <a:pt x="1207998" y="356235"/>
                        <a:pt x="1268412" y="295821"/>
                        <a:pt x="1268412" y="221297"/>
                      </a:cubicBezTo>
                      <a:cubicBezTo>
                        <a:pt x="1268412" y="146773"/>
                        <a:pt x="1207998" y="86359"/>
                        <a:pt x="1133474" y="86359"/>
                      </a:cubicBezTo>
                      <a:close/>
                      <a:moveTo>
                        <a:pt x="1133475" y="0"/>
                      </a:moveTo>
                      <a:cubicBezTo>
                        <a:pt x="1759476" y="0"/>
                        <a:pt x="2266950" y="507474"/>
                        <a:pt x="2266950" y="1133475"/>
                      </a:cubicBezTo>
                      <a:cubicBezTo>
                        <a:pt x="2266950" y="1759476"/>
                        <a:pt x="1759476" y="2266950"/>
                        <a:pt x="1133475" y="2266950"/>
                      </a:cubicBezTo>
                      <a:cubicBezTo>
                        <a:pt x="507474" y="2266950"/>
                        <a:pt x="0" y="1759476"/>
                        <a:pt x="0" y="1133475"/>
                      </a:cubicBezTo>
                      <a:cubicBezTo>
                        <a:pt x="0" y="507474"/>
                        <a:pt x="507474" y="0"/>
                        <a:pt x="1133475" y="0"/>
                      </a:cubicBezTo>
                      <a:close/>
                    </a:path>
                  </a:pathLst>
                </a:custGeom>
                <a:solidFill>
                  <a:srgbClr val="5D9BDC">
                    <a:alpha val="70000"/>
                  </a:srgbClr>
                </a:solidFill>
                <a:ln>
                  <a:noFill/>
                </a:ln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41" name="Группа 40"/>
                <p:cNvGrpSpPr/>
                <p:nvPr/>
              </p:nvGrpSpPr>
              <p:grpSpPr>
                <a:xfrm>
                  <a:off x="8318498" y="533400"/>
                  <a:ext cx="508000" cy="508000"/>
                  <a:chOff x="5786437" y="533400"/>
                  <a:chExt cx="508000" cy="508000"/>
                </a:xfrm>
              </p:grpSpPr>
              <p:sp>
                <p:nvSpPr>
                  <p:cNvPr id="31" name="Овал 30"/>
                  <p:cNvSpPr/>
                  <p:nvPr/>
                </p:nvSpPr>
                <p:spPr>
                  <a:xfrm>
                    <a:off x="5786437" y="533400"/>
                    <a:ext cx="508000" cy="5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508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2" name="Овал 31"/>
                  <p:cNvSpPr/>
                  <p:nvPr/>
                </p:nvSpPr>
                <p:spPr>
                  <a:xfrm>
                    <a:off x="5862637" y="609600"/>
                    <a:ext cx="355600" cy="355600"/>
                  </a:xfrm>
                  <a:prstGeom prst="ellipse">
                    <a:avLst/>
                  </a:prstGeom>
                  <a:solidFill>
                    <a:srgbClr val="5D9BDC">
                      <a:alpha val="70000"/>
                    </a:srgb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cxnSp>
              <p:nvCxnSpPr>
                <p:cNvPr id="86" name="Прямая соединительная линия 85"/>
                <p:cNvCxnSpPr/>
                <p:nvPr/>
              </p:nvCxnSpPr>
              <p:spPr>
                <a:xfrm>
                  <a:off x="8570463" y="1035050"/>
                  <a:ext cx="5558" cy="257718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Овал 87"/>
                <p:cNvSpPr/>
                <p:nvPr/>
              </p:nvSpPr>
              <p:spPr>
                <a:xfrm>
                  <a:off x="8527826" y="3599616"/>
                  <a:ext cx="109987" cy="1099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7708106" y="4530439"/>
                <a:ext cx="1388522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HTML5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CSS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JS(react)</a:t>
                </a:r>
                <a:endParaRPr lang="ru-RU" sz="2200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747280" y="4068774"/>
                <a:ext cx="13676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Front-end:</a:t>
                </a:r>
                <a:endParaRPr lang="ru-RU" sz="2400" b="1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  <p:pic>
            <p:nvPicPr>
              <p:cNvPr id="9" name="Рисунок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1865" y="1400571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2192" y="2131581"/>
                <a:ext cx="508670" cy="508670"/>
              </a:xfrm>
              <a:prstGeom prst="rect">
                <a:avLst/>
              </a:prstGeom>
            </p:spPr>
          </p:pic>
        </p:grpSp>
        <p:pic>
          <p:nvPicPr>
            <p:cNvPr id="56" name="Рисунок 5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192" y="2923784"/>
              <a:ext cx="476250" cy="476250"/>
            </a:xfrm>
            <a:prstGeom prst="rect">
              <a:avLst/>
            </a:prstGeom>
          </p:spPr>
        </p:pic>
      </p:grpSp>
      <p:grpSp>
        <p:nvGrpSpPr>
          <p:cNvPr id="6" name="Группа 5"/>
          <p:cNvGrpSpPr/>
          <p:nvPr/>
        </p:nvGrpSpPr>
        <p:grpSpPr>
          <a:xfrm>
            <a:off x="2544492" y="670243"/>
            <a:ext cx="2266950" cy="5368923"/>
            <a:chOff x="2544492" y="670243"/>
            <a:chExt cx="2266950" cy="5368923"/>
          </a:xfrm>
        </p:grpSpPr>
        <p:grpSp>
          <p:nvGrpSpPr>
            <p:cNvPr id="59" name="Группа 58"/>
            <p:cNvGrpSpPr/>
            <p:nvPr/>
          </p:nvGrpSpPr>
          <p:grpSpPr>
            <a:xfrm>
              <a:off x="2544492" y="670243"/>
              <a:ext cx="2266950" cy="5368923"/>
              <a:chOff x="2544492" y="670243"/>
              <a:chExt cx="2266950" cy="5368923"/>
            </a:xfrm>
          </p:grpSpPr>
          <p:grpSp>
            <p:nvGrpSpPr>
              <p:cNvPr id="14" name="Группа 13"/>
              <p:cNvGrpSpPr/>
              <p:nvPr/>
            </p:nvGrpSpPr>
            <p:grpSpPr>
              <a:xfrm>
                <a:off x="2544492" y="670243"/>
                <a:ext cx="2266950" cy="5368923"/>
                <a:chOff x="2544492" y="670243"/>
                <a:chExt cx="2266950" cy="5368923"/>
              </a:xfrm>
            </p:grpSpPr>
            <p:grpSp>
              <p:nvGrpSpPr>
                <p:cNvPr id="90" name="Группа 89"/>
                <p:cNvGrpSpPr/>
                <p:nvPr/>
              </p:nvGrpSpPr>
              <p:grpSpPr>
                <a:xfrm>
                  <a:off x="2544492" y="670243"/>
                  <a:ext cx="2266950" cy="5368923"/>
                  <a:chOff x="2682875" y="533400"/>
                  <a:chExt cx="2266950" cy="5368923"/>
                </a:xfrm>
              </p:grpSpPr>
              <p:sp>
                <p:nvSpPr>
                  <p:cNvPr id="19" name="Полилиния 18"/>
                  <p:cNvSpPr/>
                  <p:nvPr/>
                </p:nvSpPr>
                <p:spPr>
                  <a:xfrm>
                    <a:off x="2682875" y="3635373"/>
                    <a:ext cx="2266950" cy="2266950"/>
                  </a:xfrm>
                  <a:custGeom>
                    <a:avLst/>
                    <a:gdLst>
                      <a:gd name="connsiteX0" fmla="*/ 1133475 w 2266950"/>
                      <a:gd name="connsiteY0" fmla="*/ 73025 h 2266950"/>
                      <a:gd name="connsiteX1" fmla="*/ 998537 w 2266950"/>
                      <a:gd name="connsiteY1" fmla="*/ 207963 h 2266950"/>
                      <a:gd name="connsiteX2" fmla="*/ 1133475 w 2266950"/>
                      <a:gd name="connsiteY2" fmla="*/ 342901 h 2266950"/>
                      <a:gd name="connsiteX3" fmla="*/ 1268413 w 2266950"/>
                      <a:gd name="connsiteY3" fmla="*/ 207963 h 2266950"/>
                      <a:gd name="connsiteX4" fmla="*/ 1133475 w 2266950"/>
                      <a:gd name="connsiteY4" fmla="*/ 73025 h 2266950"/>
                      <a:gd name="connsiteX5" fmla="*/ 1133475 w 2266950"/>
                      <a:gd name="connsiteY5" fmla="*/ 0 h 2266950"/>
                      <a:gd name="connsiteX6" fmla="*/ 2266950 w 2266950"/>
                      <a:gd name="connsiteY6" fmla="*/ 1133475 h 2266950"/>
                      <a:gd name="connsiteX7" fmla="*/ 1133475 w 2266950"/>
                      <a:gd name="connsiteY7" fmla="*/ 2266950 h 2266950"/>
                      <a:gd name="connsiteX8" fmla="*/ 0 w 2266950"/>
                      <a:gd name="connsiteY8" fmla="*/ 1133475 h 2266950"/>
                      <a:gd name="connsiteX9" fmla="*/ 1133475 w 2266950"/>
                      <a:gd name="connsiteY9" fmla="*/ 0 h 2266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66950" h="2266950">
                        <a:moveTo>
                          <a:pt x="1133475" y="73025"/>
                        </a:moveTo>
                        <a:cubicBezTo>
                          <a:pt x="1058951" y="73025"/>
                          <a:pt x="998537" y="133439"/>
                          <a:pt x="998537" y="207963"/>
                        </a:cubicBezTo>
                        <a:cubicBezTo>
                          <a:pt x="998537" y="282487"/>
                          <a:pt x="1058951" y="342901"/>
                          <a:pt x="1133475" y="342901"/>
                        </a:cubicBezTo>
                        <a:cubicBezTo>
                          <a:pt x="1207999" y="342901"/>
                          <a:pt x="1268413" y="282487"/>
                          <a:pt x="1268413" y="207963"/>
                        </a:cubicBezTo>
                        <a:cubicBezTo>
                          <a:pt x="1268413" y="133439"/>
                          <a:pt x="1207999" y="73025"/>
                          <a:pt x="1133475" y="73025"/>
                        </a:cubicBezTo>
                        <a:close/>
                        <a:moveTo>
                          <a:pt x="1133475" y="0"/>
                        </a:moveTo>
                        <a:cubicBezTo>
                          <a:pt x="1759476" y="0"/>
                          <a:pt x="2266950" y="507474"/>
                          <a:pt x="2266950" y="1133475"/>
                        </a:cubicBezTo>
                        <a:cubicBezTo>
                          <a:pt x="2266950" y="1759476"/>
                          <a:pt x="1759476" y="2266950"/>
                          <a:pt x="1133475" y="2266950"/>
                        </a:cubicBezTo>
                        <a:cubicBezTo>
                          <a:pt x="507474" y="2266950"/>
                          <a:pt x="0" y="1759476"/>
                          <a:pt x="0" y="1133475"/>
                        </a:cubicBezTo>
                        <a:cubicBezTo>
                          <a:pt x="0" y="507474"/>
                          <a:pt x="507474" y="0"/>
                          <a:pt x="1133475" y="0"/>
                        </a:cubicBezTo>
                        <a:close/>
                      </a:path>
                    </a:pathLst>
                  </a:custGeom>
                  <a:solidFill>
                    <a:srgbClr val="90BBCE">
                      <a:alpha val="70000"/>
                    </a:srgbClr>
                  </a:solidFill>
                  <a:ln>
                    <a:noFill/>
                  </a:ln>
                  <a:effectLst>
                    <a:outerShdw blurRad="152400" dist="317500" dir="5400000" sx="90000" sy="-19000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grpSp>
                <p:nvGrpSpPr>
                  <p:cNvPr id="39" name="Группа 38"/>
                  <p:cNvGrpSpPr/>
                  <p:nvPr/>
                </p:nvGrpSpPr>
                <p:grpSpPr>
                  <a:xfrm>
                    <a:off x="3560232" y="533400"/>
                    <a:ext cx="508000" cy="508000"/>
                    <a:chOff x="2654298" y="533400"/>
                    <a:chExt cx="508000" cy="508000"/>
                  </a:xfrm>
                </p:grpSpPr>
                <p:sp>
                  <p:nvSpPr>
                    <p:cNvPr id="37" name="Овал 36"/>
                    <p:cNvSpPr/>
                    <p:nvPr/>
                  </p:nvSpPr>
                  <p:spPr>
                    <a:xfrm>
                      <a:off x="2654298" y="533400"/>
                      <a:ext cx="508000" cy="508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508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sp>
                  <p:nvSpPr>
                    <p:cNvPr id="38" name="Овал 37"/>
                    <p:cNvSpPr/>
                    <p:nvPr/>
                  </p:nvSpPr>
                  <p:spPr>
                    <a:xfrm>
                      <a:off x="2730498" y="609600"/>
                      <a:ext cx="355600" cy="355600"/>
                    </a:xfrm>
                    <a:prstGeom prst="ellipse">
                      <a:avLst/>
                    </a:prstGeom>
                    <a:solidFill>
                      <a:srgbClr val="90BBCE">
                        <a:alpha val="70000"/>
                      </a:srgb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cxnSp>
                <p:nvCxnSpPr>
                  <p:cNvPr id="80" name="Прямая соединительная линия 79"/>
                  <p:cNvCxnSpPr>
                    <a:endCxn id="19" idx="5"/>
                  </p:cNvCxnSpPr>
                  <p:nvPr/>
                </p:nvCxnSpPr>
                <p:spPr>
                  <a:xfrm>
                    <a:off x="3810792" y="1058187"/>
                    <a:ext cx="5558" cy="257718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Овал 80"/>
                  <p:cNvSpPr/>
                  <p:nvPr/>
                </p:nvSpPr>
                <p:spPr>
                  <a:xfrm>
                    <a:off x="3757380" y="3619773"/>
                    <a:ext cx="107352" cy="9413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sp>
              <p:nvSpPr>
                <p:cNvPr id="45" name="TextBox 44"/>
                <p:cNvSpPr txBox="1"/>
                <p:nvPr/>
              </p:nvSpPr>
              <p:spPr>
                <a:xfrm>
                  <a:off x="2949184" y="4562347"/>
                  <a:ext cx="1563248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dirty="0" smtClean="0"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C#</a:t>
                  </a:r>
                  <a:endParaRPr lang="ru-RU" sz="22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dirty="0" smtClean="0"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ASP.NET</a:t>
                  </a:r>
                  <a:endParaRPr lang="ru-RU" sz="22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dirty="0" smtClean="0"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Swagger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3016909" y="4104143"/>
                  <a:ext cx="12843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Back-end</a:t>
                  </a:r>
                  <a:r>
                    <a:rPr lang="ru-RU" sz="2400" b="1" dirty="0" smtClean="0"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:</a:t>
                  </a:r>
                  <a:endParaRPr lang="ru-RU" sz="2400" b="1" dirty="0">
                    <a:solidFill>
                      <a:schemeClr val="bg1"/>
                    </a:solidFill>
                    <a:latin typeface="Monotype Corsiva" panose="03010101010201010101" pitchFamily="66" charset="0"/>
                  </a:endParaRPr>
                </a:p>
              </p:txBody>
            </p:sp>
            <p:pic>
              <p:nvPicPr>
                <p:cNvPr id="8" name="Рисунок 7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3378" y="2923784"/>
                  <a:ext cx="457200" cy="457200"/>
                </a:xfrm>
                <a:prstGeom prst="rect">
                  <a:avLst/>
                </a:prstGeom>
              </p:spPr>
            </p:pic>
          </p:grpSp>
          <p:pic>
            <p:nvPicPr>
              <p:cNvPr id="58" name="Рисунок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8387" y="1426582"/>
                <a:ext cx="476250" cy="476250"/>
              </a:xfrm>
              <a:prstGeom prst="rect">
                <a:avLst/>
              </a:prstGeom>
            </p:spPr>
          </p:pic>
        </p:grpSp>
        <p:pic>
          <p:nvPicPr>
            <p:cNvPr id="1026" name="Picture 2" descr="https://fiverr-res.cloudinary.com/images/t_main1,q_auto,f_auto,q_auto,f_auto/gigs/158074977/original/bb18ce691b2723d2fc557a4336e8ff9eb3858b6c/develop-your-site-in-asp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70478" y="2131581"/>
              <a:ext cx="603862" cy="56214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Овал 74"/>
          <p:cNvSpPr/>
          <p:nvPr/>
        </p:nvSpPr>
        <p:spPr>
          <a:xfrm>
            <a:off x="11734911" y="6345635"/>
            <a:ext cx="399517" cy="37986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Monotype Corsiva" panose="03010101010201010101" pitchFamily="66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1768519"/>
      </p:ext>
    </p:extLst>
  </p:cSld>
  <p:clrMapOvr>
    <a:masterClrMapping/>
  </p:clrMapOvr>
  <p:transition spd="med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854694" y="1562766"/>
            <a:ext cx="5705475" cy="2143125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847339" y="4493924"/>
            <a:ext cx="5705475" cy="2075095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9594446" y="1824701"/>
            <a:ext cx="1616869" cy="1552577"/>
          </a:xfrm>
          <a:prstGeom prst="roundRect">
            <a:avLst/>
          </a:prstGeom>
          <a:solidFill>
            <a:srgbClr val="336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18" y="2257400"/>
            <a:ext cx="1057275" cy="1057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10484" y="1605960"/>
            <a:ext cx="1079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client</a:t>
            </a:r>
            <a:endParaRPr lang="ru-RU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83513" y="1929125"/>
            <a:ext cx="1584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Web browser</a:t>
            </a:r>
            <a:endParaRPr lang="ru-RU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32" name="Группа 31"/>
          <p:cNvGrpSpPr/>
          <p:nvPr/>
        </p:nvGrpSpPr>
        <p:grpSpPr>
          <a:xfrm>
            <a:off x="9594446" y="4804749"/>
            <a:ext cx="1625204" cy="1552577"/>
            <a:chOff x="5871643" y="4907401"/>
            <a:chExt cx="1625204" cy="1552577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5879978" y="4907401"/>
              <a:ext cx="1616869" cy="1552577"/>
            </a:xfrm>
            <a:prstGeom prst="roundRect">
              <a:avLst/>
            </a:prstGeom>
            <a:solidFill>
              <a:srgbClr val="336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71643" y="5016586"/>
              <a:ext cx="15847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Web server</a:t>
              </a:r>
              <a:endParaRPr lang="ru-RU" sz="36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6342051" y="4668005"/>
            <a:ext cx="1337226" cy="1565712"/>
            <a:chOff x="9601423" y="4693420"/>
            <a:chExt cx="1337226" cy="1565712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345" y="5339751"/>
              <a:ext cx="919381" cy="91938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601423" y="4693420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storage</a:t>
              </a:r>
              <a:endParaRPr lang="ru-RU" sz="36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2096349" y="410589"/>
            <a:ext cx="1584724" cy="867104"/>
            <a:chOff x="8743493" y="378123"/>
            <a:chExt cx="1584724" cy="867104"/>
          </a:xfrm>
        </p:grpSpPr>
        <p:sp>
          <p:nvSpPr>
            <p:cNvPr id="18" name="Скругленный прямоугольник 17"/>
            <p:cNvSpPr/>
            <p:nvPr/>
          </p:nvSpPr>
          <p:spPr>
            <a:xfrm>
              <a:off x="9126894" y="378123"/>
              <a:ext cx="974150" cy="867104"/>
            </a:xfrm>
            <a:prstGeom prst="roundRect">
              <a:avLst/>
            </a:prstGeom>
            <a:solidFill>
              <a:srgbClr val="336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743493" y="487848"/>
              <a:ext cx="158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VK</a:t>
              </a:r>
              <a:endParaRPr lang="ru-RU" sz="36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sp>
        <p:nvSpPr>
          <p:cNvPr id="4" name="Прямоугольник 3"/>
          <p:cNvSpPr/>
          <p:nvPr/>
        </p:nvSpPr>
        <p:spPr>
          <a:xfrm>
            <a:off x="798989" y="1387418"/>
            <a:ext cx="4086225" cy="5181601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/>
          <p:cNvGrpSpPr/>
          <p:nvPr/>
        </p:nvGrpSpPr>
        <p:grpSpPr>
          <a:xfrm>
            <a:off x="1676221" y="1890851"/>
            <a:ext cx="2628451" cy="742402"/>
            <a:chOff x="7812668" y="1799605"/>
            <a:chExt cx="2628451" cy="742402"/>
          </a:xfrm>
        </p:grpSpPr>
        <p:sp>
          <p:nvSpPr>
            <p:cNvPr id="15" name="Скругленный прямоугольник 14"/>
            <p:cNvSpPr/>
            <p:nvPr/>
          </p:nvSpPr>
          <p:spPr>
            <a:xfrm>
              <a:off x="7812668" y="1799605"/>
              <a:ext cx="2628451" cy="742402"/>
            </a:xfrm>
            <a:prstGeom prst="roundRect">
              <a:avLst/>
            </a:prstGeom>
            <a:solidFill>
              <a:srgbClr val="336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11118" y="1844453"/>
              <a:ext cx="2089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VK parser</a:t>
              </a:r>
              <a:endParaRPr lang="ru-RU" sz="36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sp>
        <p:nvSpPr>
          <p:cNvPr id="16" name="Скругленный прямоугольник 15"/>
          <p:cNvSpPr/>
          <p:nvPr/>
        </p:nvSpPr>
        <p:spPr>
          <a:xfrm>
            <a:off x="1829014" y="3080278"/>
            <a:ext cx="2337468" cy="1608986"/>
          </a:xfrm>
          <a:prstGeom prst="roundRect">
            <a:avLst/>
          </a:prstGeom>
          <a:solidFill>
            <a:srgbClr val="336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785936" y="3007608"/>
            <a:ext cx="2343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БД </a:t>
            </a:r>
          </a:p>
          <a:p>
            <a:pPr algn="ctr"/>
            <a:r>
              <a:rPr lang="ru-RU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 сырыми данными</a:t>
            </a:r>
            <a:endParaRPr lang="ru-RU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23" name="Группа 22"/>
          <p:cNvGrpSpPr/>
          <p:nvPr/>
        </p:nvGrpSpPr>
        <p:grpSpPr>
          <a:xfrm>
            <a:off x="1723843" y="5456043"/>
            <a:ext cx="2612451" cy="742402"/>
            <a:chOff x="8331774" y="5458374"/>
            <a:chExt cx="2612451" cy="742402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8331774" y="5458374"/>
              <a:ext cx="2612451" cy="742402"/>
            </a:xfrm>
            <a:prstGeom prst="roundRect">
              <a:avLst/>
            </a:prstGeom>
            <a:solidFill>
              <a:srgbClr val="336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37934" y="5506409"/>
              <a:ext cx="23520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6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Аналитика</a:t>
              </a:r>
              <a:endParaRPr lang="ru-RU" sz="36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 rot="16200000">
            <a:off x="-479467" y="3813731"/>
            <a:ext cx="196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Analytics</a:t>
            </a:r>
            <a:endParaRPr lang="ru-RU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87551" y="954527"/>
            <a:ext cx="196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Front-end</a:t>
            </a:r>
            <a:endParaRPr lang="ru-RU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30629" y="3911083"/>
            <a:ext cx="196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Back-end</a:t>
            </a:r>
            <a:endParaRPr lang="ru-RU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cxnSp>
        <p:nvCxnSpPr>
          <p:cNvPr id="1024" name="Прямая со стрелкой 1023"/>
          <p:cNvCxnSpPr/>
          <p:nvPr/>
        </p:nvCxnSpPr>
        <p:spPr>
          <a:xfrm>
            <a:off x="7843831" y="2634328"/>
            <a:ext cx="13589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7679277" y="5610292"/>
            <a:ext cx="13589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Прямая со стрелкой 1028"/>
          <p:cNvCxnSpPr/>
          <p:nvPr/>
        </p:nvCxnSpPr>
        <p:spPr>
          <a:xfrm>
            <a:off x="2954387" y="1277693"/>
            <a:ext cx="0" cy="571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4557261" y="5827243"/>
            <a:ext cx="1434528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 flipH="1">
            <a:off x="2956229" y="4705823"/>
            <a:ext cx="582" cy="70310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>
            <a:off x="2947568" y="2612137"/>
            <a:ext cx="2743" cy="4681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82639" y="12873"/>
            <a:ext cx="4816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Схема взаимодействия</a:t>
            </a:r>
            <a:endParaRPr lang="ru-RU" sz="4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cxnSp>
        <p:nvCxnSpPr>
          <p:cNvPr id="43" name="Прямая со стрелкой 42"/>
          <p:cNvCxnSpPr/>
          <p:nvPr/>
        </p:nvCxnSpPr>
        <p:spPr>
          <a:xfrm>
            <a:off x="10402880" y="3510682"/>
            <a:ext cx="8335" cy="117858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11672648" y="6379087"/>
            <a:ext cx="399517" cy="37986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Monotype Corsiva" panose="03010101010201010101" pitchFamily="66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938754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с двумя скругленными соседними углами 52"/>
          <p:cNvSpPr/>
          <p:nvPr/>
        </p:nvSpPr>
        <p:spPr>
          <a:xfrm>
            <a:off x="3620067" y="4442281"/>
            <a:ext cx="441448" cy="1889041"/>
          </a:xfrm>
          <a:prstGeom prst="round2SameRect">
            <a:avLst/>
          </a:prstGeom>
          <a:solidFill>
            <a:srgbClr val="4D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с двумя скругленными соседними углами 53"/>
          <p:cNvSpPr/>
          <p:nvPr/>
        </p:nvSpPr>
        <p:spPr>
          <a:xfrm>
            <a:off x="6213588" y="5955482"/>
            <a:ext cx="441448" cy="534796"/>
          </a:xfrm>
          <a:prstGeom prst="round2SameRect">
            <a:avLst/>
          </a:prstGeom>
          <a:solidFill>
            <a:srgbClr val="4D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с двумя скругленными соседними углами 54"/>
          <p:cNvSpPr/>
          <p:nvPr/>
        </p:nvSpPr>
        <p:spPr>
          <a:xfrm>
            <a:off x="4671644" y="5958170"/>
            <a:ext cx="441448" cy="515896"/>
          </a:xfrm>
          <a:prstGeom prst="round2SameRect">
            <a:avLst/>
          </a:prstGeom>
          <a:solidFill>
            <a:srgbClr val="4D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с двумя скругленными соседними углами 55"/>
          <p:cNvSpPr/>
          <p:nvPr/>
        </p:nvSpPr>
        <p:spPr>
          <a:xfrm>
            <a:off x="5191698" y="5958169"/>
            <a:ext cx="441448" cy="532109"/>
          </a:xfrm>
          <a:prstGeom prst="round2SameRect">
            <a:avLst/>
          </a:prstGeom>
          <a:solidFill>
            <a:srgbClr val="4D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с двумя скругленными соседними углами 56"/>
          <p:cNvSpPr/>
          <p:nvPr/>
        </p:nvSpPr>
        <p:spPr>
          <a:xfrm>
            <a:off x="5715096" y="5323192"/>
            <a:ext cx="441448" cy="1008130"/>
          </a:xfrm>
          <a:prstGeom prst="round2SameRect">
            <a:avLst/>
          </a:prstGeom>
          <a:solidFill>
            <a:srgbClr val="4D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с двумя скругленными соседними углами 57"/>
          <p:cNvSpPr/>
          <p:nvPr/>
        </p:nvSpPr>
        <p:spPr>
          <a:xfrm>
            <a:off x="4145208" y="4034678"/>
            <a:ext cx="441448" cy="2308581"/>
          </a:xfrm>
          <a:prstGeom prst="round2SameRect">
            <a:avLst/>
          </a:prstGeom>
          <a:solidFill>
            <a:srgbClr val="4D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с двумя скругленными соседними углами 60"/>
          <p:cNvSpPr/>
          <p:nvPr/>
        </p:nvSpPr>
        <p:spPr>
          <a:xfrm>
            <a:off x="7594659" y="5292838"/>
            <a:ext cx="441448" cy="1019623"/>
          </a:xfrm>
          <a:prstGeom prst="round2SameRect">
            <a:avLst/>
          </a:prstGeom>
          <a:solidFill>
            <a:srgbClr val="719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с двумя скругленными соседними углами 61"/>
          <p:cNvSpPr/>
          <p:nvPr/>
        </p:nvSpPr>
        <p:spPr>
          <a:xfrm>
            <a:off x="8120183" y="4564870"/>
            <a:ext cx="441448" cy="1767987"/>
          </a:xfrm>
          <a:prstGeom prst="round2SameRect">
            <a:avLst/>
          </a:prstGeom>
          <a:solidFill>
            <a:srgbClr val="719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с двумя скругленными соседними углами 63"/>
          <p:cNvSpPr/>
          <p:nvPr/>
        </p:nvSpPr>
        <p:spPr>
          <a:xfrm>
            <a:off x="168461" y="5934050"/>
            <a:ext cx="441448" cy="450961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с двумя скругленными соседними углами 64"/>
          <p:cNvSpPr/>
          <p:nvPr/>
        </p:nvSpPr>
        <p:spPr>
          <a:xfrm>
            <a:off x="693985" y="5668216"/>
            <a:ext cx="441448" cy="716793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с двумя скругленными соседними углами 65"/>
          <p:cNvSpPr/>
          <p:nvPr/>
        </p:nvSpPr>
        <p:spPr>
          <a:xfrm>
            <a:off x="1220038" y="5526662"/>
            <a:ext cx="441448" cy="858348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с двумя скругленными соседними углами 66"/>
          <p:cNvSpPr/>
          <p:nvPr/>
        </p:nvSpPr>
        <p:spPr>
          <a:xfrm>
            <a:off x="1740092" y="5231236"/>
            <a:ext cx="441448" cy="1153773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с двумя скругленными соседними углами 67"/>
          <p:cNvSpPr/>
          <p:nvPr/>
        </p:nvSpPr>
        <p:spPr>
          <a:xfrm>
            <a:off x="2263490" y="5005385"/>
            <a:ext cx="441448" cy="1379626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с двумя скругленными соседними углами 68"/>
          <p:cNvSpPr/>
          <p:nvPr/>
        </p:nvSpPr>
        <p:spPr>
          <a:xfrm>
            <a:off x="2788328" y="4878339"/>
            <a:ext cx="441448" cy="1506672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с двумя скругленными соседними углами 62"/>
          <p:cNvSpPr/>
          <p:nvPr/>
        </p:nvSpPr>
        <p:spPr>
          <a:xfrm>
            <a:off x="8655589" y="4036679"/>
            <a:ext cx="441448" cy="2264261"/>
          </a:xfrm>
          <a:prstGeom prst="round2SameRect">
            <a:avLst/>
          </a:prstGeom>
          <a:solidFill>
            <a:srgbClr val="719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8211091" y="2990042"/>
            <a:ext cx="1417376" cy="521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Санкт-</a:t>
            </a:r>
          </a:p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Петербург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7197012" y="4396946"/>
            <a:ext cx="1308371" cy="521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Нижний</a:t>
            </a:r>
          </a:p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 Новгород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 rot="16200000">
            <a:off x="1707810" y="4052986"/>
            <a:ext cx="151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Умеренные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59" name="Прямоугольник с двумя скругленными соседними углами 58"/>
          <p:cNvSpPr/>
          <p:nvPr/>
        </p:nvSpPr>
        <p:spPr>
          <a:xfrm>
            <a:off x="7077253" y="5884219"/>
            <a:ext cx="441448" cy="445169"/>
          </a:xfrm>
          <a:prstGeom prst="round2SameRect">
            <a:avLst/>
          </a:prstGeom>
          <a:solidFill>
            <a:srgbClr val="719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TextBox 74"/>
          <p:cNvSpPr txBox="1"/>
          <p:nvPr/>
        </p:nvSpPr>
        <p:spPr>
          <a:xfrm rot="16200000">
            <a:off x="6920414" y="5321992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Уфа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0" name="Прямоугольник с двумя скругленными соседними углами 59"/>
          <p:cNvSpPr/>
          <p:nvPr/>
        </p:nvSpPr>
        <p:spPr>
          <a:xfrm>
            <a:off x="9197914" y="4438397"/>
            <a:ext cx="441448" cy="1874065"/>
          </a:xfrm>
          <a:prstGeom prst="round2SameRect">
            <a:avLst/>
          </a:prstGeom>
          <a:solidFill>
            <a:srgbClr val="719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8471048" y="3309286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Петрозаводск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 rot="16200000">
            <a:off x="7805489" y="3781871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Москва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 rot="16200000">
            <a:off x="1253703" y="4379453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Либералы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 rot="16200000">
            <a:off x="-539014" y="48876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Коммунисты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 rot="16200000">
            <a:off x="2875522" y="3323292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Саморазвитие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 rot="16200000">
            <a:off x="5977826" y="530657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Наука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 rot="16200000">
            <a:off x="4070041" y="4986979"/>
            <a:ext cx="156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Развлечение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 rot="16200000">
            <a:off x="4588343" y="4846393"/>
            <a:ext cx="1773242" cy="521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Известность </a:t>
            </a:r>
          </a:p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и власть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 rot="16200000">
            <a:off x="5378216" y="4469266"/>
            <a:ext cx="1213794" cy="521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Карьера </a:t>
            </a:r>
          </a:p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и деньги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 rot="16200000">
            <a:off x="3891122" y="3412970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Семья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033217" y="404822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52%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509990" y="4453428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41%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160862" y="5888753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672883" y="5304746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4</a:t>
            </a:r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 rot="16200000">
            <a:off x="62287" y="4649057"/>
            <a:ext cx="165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Социалисты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 rot="16200000">
            <a:off x="168995" y="4098739"/>
            <a:ext cx="2480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Не определившиеся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 rot="16200000">
            <a:off x="2010000" y="3669490"/>
            <a:ext cx="198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Консерваторы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1035" name="Группа 1034"/>
          <p:cNvGrpSpPr/>
          <p:nvPr/>
        </p:nvGrpSpPr>
        <p:grpSpPr>
          <a:xfrm>
            <a:off x="5566198" y="1125342"/>
            <a:ext cx="822728" cy="822728"/>
            <a:chOff x="5566198" y="1125342"/>
            <a:chExt cx="822728" cy="822728"/>
          </a:xfrm>
        </p:grpSpPr>
        <p:sp>
          <p:nvSpPr>
            <p:cNvPr id="139" name="Овал 138"/>
            <p:cNvSpPr/>
            <p:nvPr/>
          </p:nvSpPr>
          <p:spPr>
            <a:xfrm>
              <a:off x="5566198" y="1125342"/>
              <a:ext cx="822728" cy="822728"/>
            </a:xfrm>
            <a:prstGeom prst="ellipse">
              <a:avLst/>
            </a:prstGeom>
            <a:solidFill>
              <a:srgbClr val="3D5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630540" y="1290572"/>
              <a:ext cx="6495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Пол</a:t>
              </a:r>
              <a:endParaRPr lang="ru-RU" sz="240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1037" name="Группа 1036"/>
          <p:cNvGrpSpPr/>
          <p:nvPr/>
        </p:nvGrpSpPr>
        <p:grpSpPr>
          <a:xfrm>
            <a:off x="4824142" y="595132"/>
            <a:ext cx="2554938" cy="998835"/>
            <a:chOff x="4824142" y="595132"/>
            <a:chExt cx="2554938" cy="998835"/>
          </a:xfrm>
        </p:grpSpPr>
        <p:sp>
          <p:nvSpPr>
            <p:cNvPr id="123" name="Полилиния 122"/>
            <p:cNvSpPr/>
            <p:nvPr/>
          </p:nvSpPr>
          <p:spPr>
            <a:xfrm rot="5400000">
              <a:off x="5459130" y="342631"/>
              <a:ext cx="852256" cy="1577976"/>
            </a:xfrm>
            <a:custGeom>
              <a:avLst/>
              <a:gdLst>
                <a:gd name="connsiteX0" fmla="*/ 0 w 1174531"/>
                <a:gd name="connsiteY0" fmla="*/ 959521 h 2174677"/>
                <a:gd name="connsiteX1" fmla="*/ 442990 w 1174531"/>
                <a:gd name="connsiteY1" fmla="*/ 20180 h 2174677"/>
                <a:gd name="connsiteX2" fmla="*/ 469976 w 1174531"/>
                <a:gd name="connsiteY2" fmla="*/ 0 h 2174677"/>
                <a:gd name="connsiteX3" fmla="*/ 752608 w 1174531"/>
                <a:gd name="connsiteY3" fmla="*/ 358097 h 2174677"/>
                <a:gd name="connsiteX4" fmla="*/ 677698 w 1174531"/>
                <a:gd name="connsiteY4" fmla="*/ 419902 h 2174677"/>
                <a:gd name="connsiteX5" fmla="*/ 454181 w 1174531"/>
                <a:gd name="connsiteY5" fmla="*/ 959521 h 2174677"/>
                <a:gd name="connsiteX6" fmla="*/ 1139291 w 1174531"/>
                <a:gd name="connsiteY6" fmla="*/ 1718717 h 2174677"/>
                <a:gd name="connsiteX7" fmla="*/ 1174531 w 1174531"/>
                <a:gd name="connsiteY7" fmla="*/ 1720497 h 2174677"/>
                <a:gd name="connsiteX8" fmla="*/ 1174531 w 1174531"/>
                <a:gd name="connsiteY8" fmla="*/ 2174677 h 2174677"/>
                <a:gd name="connsiteX9" fmla="*/ 1092853 w 1174531"/>
                <a:gd name="connsiteY9" fmla="*/ 2170553 h 2174677"/>
                <a:gd name="connsiteX10" fmla="*/ 0 w 1174531"/>
                <a:gd name="connsiteY10" fmla="*/ 959521 h 217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4531" h="2174677">
                  <a:moveTo>
                    <a:pt x="0" y="959521"/>
                  </a:moveTo>
                  <a:cubicBezTo>
                    <a:pt x="0" y="581349"/>
                    <a:pt x="172445" y="243454"/>
                    <a:pt x="442990" y="20180"/>
                  </a:cubicBezTo>
                  <a:lnTo>
                    <a:pt x="469976" y="0"/>
                  </a:lnTo>
                  <a:lnTo>
                    <a:pt x="752608" y="358097"/>
                  </a:lnTo>
                  <a:lnTo>
                    <a:pt x="677698" y="419902"/>
                  </a:lnTo>
                  <a:cubicBezTo>
                    <a:pt x="539598" y="558003"/>
                    <a:pt x="454181" y="748787"/>
                    <a:pt x="454181" y="959521"/>
                  </a:cubicBezTo>
                  <a:cubicBezTo>
                    <a:pt x="454181" y="1354647"/>
                    <a:pt x="754475" y="1679637"/>
                    <a:pt x="1139291" y="1718717"/>
                  </a:cubicBezTo>
                  <a:lnTo>
                    <a:pt x="1174531" y="1720497"/>
                  </a:lnTo>
                  <a:lnTo>
                    <a:pt x="1174531" y="2174677"/>
                  </a:lnTo>
                  <a:lnTo>
                    <a:pt x="1092853" y="2170553"/>
                  </a:lnTo>
                  <a:cubicBezTo>
                    <a:pt x="479014" y="2108214"/>
                    <a:pt x="0" y="1589808"/>
                    <a:pt x="0" y="959521"/>
                  </a:cubicBezTo>
                  <a:close/>
                </a:path>
              </a:pathLst>
            </a:custGeom>
            <a:solidFill>
              <a:srgbClr val="CA64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Полилиния 120"/>
            <p:cNvSpPr/>
            <p:nvPr/>
          </p:nvSpPr>
          <p:spPr>
            <a:xfrm rot="5400000">
              <a:off x="6415842" y="1112975"/>
              <a:ext cx="472856" cy="416688"/>
            </a:xfrm>
            <a:custGeom>
              <a:avLst/>
              <a:gdLst>
                <a:gd name="connsiteX0" fmla="*/ 0 w 651664"/>
                <a:gd name="connsiteY0" fmla="*/ 216085 h 574256"/>
                <a:gd name="connsiteX1" fmla="*/ 13836 w 651664"/>
                <a:gd name="connsiteY1" fmla="*/ 205738 h 574256"/>
                <a:gd name="connsiteX2" fmla="*/ 569986 w 651664"/>
                <a:gd name="connsiteY2" fmla="*/ 4124 h 574256"/>
                <a:gd name="connsiteX3" fmla="*/ 651664 w 651664"/>
                <a:gd name="connsiteY3" fmla="*/ 0 h 574256"/>
                <a:gd name="connsiteX4" fmla="*/ 651664 w 651664"/>
                <a:gd name="connsiteY4" fmla="*/ 454181 h 574256"/>
                <a:gd name="connsiteX5" fmla="*/ 616424 w 651664"/>
                <a:gd name="connsiteY5" fmla="*/ 455960 h 574256"/>
                <a:gd name="connsiteX6" fmla="*/ 397403 w 651664"/>
                <a:gd name="connsiteY6" fmla="*/ 511991 h 574256"/>
                <a:gd name="connsiteX7" fmla="*/ 282691 w 651664"/>
                <a:gd name="connsiteY7" fmla="*/ 574256 h 574256"/>
                <a:gd name="connsiteX8" fmla="*/ 0 w 651664"/>
                <a:gd name="connsiteY8" fmla="*/ 216085 h 57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1664" h="574256">
                  <a:moveTo>
                    <a:pt x="0" y="216085"/>
                  </a:moveTo>
                  <a:lnTo>
                    <a:pt x="13836" y="205738"/>
                  </a:lnTo>
                  <a:cubicBezTo>
                    <a:pt x="175740" y="96357"/>
                    <a:pt x="365373" y="24904"/>
                    <a:pt x="569986" y="4124"/>
                  </a:cubicBezTo>
                  <a:lnTo>
                    <a:pt x="651664" y="0"/>
                  </a:lnTo>
                  <a:lnTo>
                    <a:pt x="651664" y="454181"/>
                  </a:lnTo>
                  <a:lnTo>
                    <a:pt x="616424" y="455960"/>
                  </a:lnTo>
                  <a:cubicBezTo>
                    <a:pt x="539461" y="463776"/>
                    <a:pt x="465878" y="483029"/>
                    <a:pt x="397403" y="511991"/>
                  </a:cubicBezTo>
                  <a:lnTo>
                    <a:pt x="282691" y="574256"/>
                  </a:lnTo>
                  <a:lnTo>
                    <a:pt x="0" y="21608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721528" y="950427"/>
              <a:ext cx="65755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28%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824142" y="595132"/>
              <a:ext cx="65755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72%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cxnSp>
          <p:nvCxnSpPr>
            <p:cNvPr id="137" name="Прямая соединительная линия 136"/>
            <p:cNvCxnSpPr/>
            <p:nvPr/>
          </p:nvCxnSpPr>
          <p:spPr>
            <a:xfrm flipH="1">
              <a:off x="4863189" y="950427"/>
              <a:ext cx="634314" cy="0"/>
            </a:xfrm>
            <a:prstGeom prst="line">
              <a:avLst/>
            </a:prstGeom>
            <a:ln>
              <a:solidFill>
                <a:srgbClr val="CA64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Прямая соединительная линия 137"/>
            <p:cNvCxnSpPr/>
            <p:nvPr/>
          </p:nvCxnSpPr>
          <p:spPr>
            <a:xfrm flipH="1">
              <a:off x="6667901" y="1321319"/>
              <a:ext cx="6343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5566041" y="660058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Ж</a:t>
              </a:r>
              <a:endParaRPr lang="ru-RU" sz="2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416104" y="1132302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М</a:t>
              </a:r>
            </a:p>
          </p:txBody>
        </p:sp>
      </p:grpSp>
      <p:sp>
        <p:nvSpPr>
          <p:cNvPr id="174" name="Прямоугольник с двумя скругленными соседними углами 173"/>
          <p:cNvSpPr/>
          <p:nvPr/>
        </p:nvSpPr>
        <p:spPr>
          <a:xfrm>
            <a:off x="10823245" y="4442281"/>
            <a:ext cx="441448" cy="1889039"/>
          </a:xfrm>
          <a:prstGeom prst="round2SameRect">
            <a:avLst/>
          </a:prstGeom>
          <a:solidFill>
            <a:srgbClr val="6C9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5" name="Прямоугольник с двумя скругленными соседними углами 174"/>
          <p:cNvSpPr/>
          <p:nvPr/>
        </p:nvSpPr>
        <p:spPr>
          <a:xfrm>
            <a:off x="10288973" y="3699720"/>
            <a:ext cx="441448" cy="2631600"/>
          </a:xfrm>
          <a:prstGeom prst="round2SameRect">
            <a:avLst/>
          </a:prstGeom>
          <a:solidFill>
            <a:srgbClr val="6C9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TextBox 176"/>
          <p:cNvSpPr txBox="1"/>
          <p:nvPr/>
        </p:nvSpPr>
        <p:spPr>
          <a:xfrm>
            <a:off x="4647416" y="5888753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6175949" y="5895762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 rot="16200000">
            <a:off x="9927513" y="2973408"/>
            <a:ext cx="109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Высшее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 rot="16200000">
            <a:off x="10184159" y="3358069"/>
            <a:ext cx="168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Проф. </a:t>
            </a:r>
            <a:r>
              <a:rPr lang="ru-RU" sz="240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д</a:t>
            </a:r>
            <a:r>
              <a:rPr lang="ru-RU" sz="2400" dirty="0" err="1" smtClean="0">
                <a:solidFill>
                  <a:schemeClr val="bg1"/>
                </a:solidFill>
                <a:latin typeface="Monotype Corsiva" panose="03010101010201010101" pitchFamily="66" charset="0"/>
              </a:rPr>
              <a:t>еят</a:t>
            </a: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.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1034" name="Группа 1033"/>
          <p:cNvGrpSpPr/>
          <p:nvPr/>
        </p:nvGrpSpPr>
        <p:grpSpPr>
          <a:xfrm>
            <a:off x="915566" y="1671688"/>
            <a:ext cx="1262126" cy="489708"/>
            <a:chOff x="915566" y="1671688"/>
            <a:chExt cx="1262126" cy="489708"/>
          </a:xfrm>
        </p:grpSpPr>
        <p:sp>
          <p:nvSpPr>
            <p:cNvPr id="189" name="Скругленный прямоугольник 188"/>
            <p:cNvSpPr/>
            <p:nvPr/>
          </p:nvSpPr>
          <p:spPr>
            <a:xfrm>
              <a:off x="915566" y="1671688"/>
              <a:ext cx="1262126" cy="489708"/>
            </a:xfrm>
            <a:prstGeom prst="roundRect">
              <a:avLst/>
            </a:prstGeom>
            <a:solidFill>
              <a:srgbClr val="3D5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954501" y="1679566"/>
              <a:ext cx="1167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Возраст</a:t>
              </a:r>
              <a:endParaRPr lang="ru-RU" sz="240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1038" name="Группа 1037"/>
          <p:cNvGrpSpPr/>
          <p:nvPr/>
        </p:nvGrpSpPr>
        <p:grpSpPr>
          <a:xfrm>
            <a:off x="334185" y="185266"/>
            <a:ext cx="3910667" cy="2577137"/>
            <a:chOff x="287706" y="91087"/>
            <a:chExt cx="3910667" cy="2577137"/>
          </a:xfrm>
        </p:grpSpPr>
        <p:sp>
          <p:nvSpPr>
            <p:cNvPr id="41" name="Арка 40"/>
            <p:cNvSpPr/>
            <p:nvPr/>
          </p:nvSpPr>
          <p:spPr>
            <a:xfrm>
              <a:off x="287706" y="220299"/>
              <a:ext cx="2447925" cy="2447925"/>
            </a:xfrm>
            <a:prstGeom prst="blockArc">
              <a:avLst>
                <a:gd name="adj1" fmla="val 16142325"/>
                <a:gd name="adj2" fmla="val 10175943"/>
                <a:gd name="adj3" fmla="val 8588"/>
              </a:avLst>
            </a:prstGeom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2" name="Арка 41"/>
            <p:cNvSpPr/>
            <p:nvPr/>
          </p:nvSpPr>
          <p:spPr>
            <a:xfrm rot="11696233">
              <a:off x="565099" y="497692"/>
              <a:ext cx="1893139" cy="1893139"/>
            </a:xfrm>
            <a:prstGeom prst="blockArc">
              <a:avLst>
                <a:gd name="adj1" fmla="val 4461002"/>
                <a:gd name="adj2" fmla="val 10137517"/>
                <a:gd name="adj3" fmla="val 10963"/>
              </a:avLst>
            </a:prstGeom>
            <a:solidFill>
              <a:srgbClr val="BEC2C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3" name="Арка 42"/>
            <p:cNvSpPr/>
            <p:nvPr/>
          </p:nvSpPr>
          <p:spPr>
            <a:xfrm rot="8823629">
              <a:off x="823428" y="756021"/>
              <a:ext cx="1376480" cy="1376480"/>
            </a:xfrm>
            <a:prstGeom prst="blockArc">
              <a:avLst>
                <a:gd name="adj1" fmla="val 7346857"/>
                <a:gd name="adj2" fmla="val 10342973"/>
                <a:gd name="adj3" fmla="val 14495"/>
              </a:avLst>
            </a:prstGeom>
            <a:solidFill>
              <a:srgbClr val="5997B0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4" name="Арка 43"/>
            <p:cNvSpPr/>
            <p:nvPr/>
          </p:nvSpPr>
          <p:spPr>
            <a:xfrm rot="8225053">
              <a:off x="1072698" y="1005291"/>
              <a:ext cx="877937" cy="877937"/>
            </a:xfrm>
            <a:prstGeom prst="blockArc">
              <a:avLst>
                <a:gd name="adj1" fmla="val 7848060"/>
                <a:gd name="adj2" fmla="val 10400394"/>
                <a:gd name="adj3" fmla="val 22984"/>
              </a:avLst>
            </a:prstGeom>
            <a:solidFill>
              <a:srgbClr val="4A6A6C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5" name="Арка 44"/>
            <p:cNvSpPr/>
            <p:nvPr/>
          </p:nvSpPr>
          <p:spPr>
            <a:xfrm rot="6819513">
              <a:off x="1146856" y="1241491"/>
              <a:ext cx="729621" cy="794783"/>
            </a:xfrm>
            <a:prstGeom prst="blockArc">
              <a:avLst>
                <a:gd name="adj1" fmla="val 9360985"/>
                <a:gd name="adj2" fmla="val 10400394"/>
                <a:gd name="adj3" fmla="val 22984"/>
              </a:avLst>
            </a:prstGeom>
            <a:solidFill>
              <a:srgbClr val="BDD7EE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001281" y="1122744"/>
              <a:ext cx="52450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1%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908369" y="369765"/>
              <a:ext cx="65755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22%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915566" y="91087"/>
              <a:ext cx="65755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72%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017551" y="881265"/>
              <a:ext cx="52450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2</a:t>
              </a:r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1041418" y="638933"/>
              <a:ext cx="52450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3</a:t>
              </a:r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grpSp>
          <p:nvGrpSpPr>
            <p:cNvPr id="1027" name="Группа 1026"/>
            <p:cNvGrpSpPr/>
            <p:nvPr/>
          </p:nvGrpSpPr>
          <p:grpSpPr>
            <a:xfrm>
              <a:off x="2858644" y="567349"/>
              <a:ext cx="205741" cy="1615856"/>
              <a:chOff x="6257750" y="584547"/>
              <a:chExt cx="205741" cy="1615856"/>
            </a:xfrm>
          </p:grpSpPr>
          <p:sp>
            <p:nvSpPr>
              <p:cNvPr id="1024" name="Овал 1023"/>
              <p:cNvSpPr/>
              <p:nvPr/>
            </p:nvSpPr>
            <p:spPr>
              <a:xfrm>
                <a:off x="6262301" y="584547"/>
                <a:ext cx="195478" cy="195478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4" name="Овал 193"/>
              <p:cNvSpPr/>
              <p:nvPr/>
            </p:nvSpPr>
            <p:spPr>
              <a:xfrm>
                <a:off x="6266453" y="2004925"/>
                <a:ext cx="195478" cy="195478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5" name="Овал 194"/>
              <p:cNvSpPr/>
              <p:nvPr/>
            </p:nvSpPr>
            <p:spPr>
              <a:xfrm>
                <a:off x="6268013" y="1644862"/>
                <a:ext cx="195478" cy="195478"/>
              </a:xfrm>
              <a:prstGeom prst="ellipse">
                <a:avLst/>
              </a:prstGeom>
              <a:solidFill>
                <a:srgbClr val="4A6A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6" name="Овал 195"/>
              <p:cNvSpPr/>
              <p:nvPr/>
            </p:nvSpPr>
            <p:spPr>
              <a:xfrm>
                <a:off x="6257750" y="1292176"/>
                <a:ext cx="195478" cy="195478"/>
              </a:xfrm>
              <a:prstGeom prst="ellipse">
                <a:avLst/>
              </a:prstGeom>
              <a:solidFill>
                <a:srgbClr val="59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7" name="Овал 196"/>
              <p:cNvSpPr/>
              <p:nvPr/>
            </p:nvSpPr>
            <p:spPr>
              <a:xfrm>
                <a:off x="6257750" y="940615"/>
                <a:ext cx="195478" cy="195478"/>
              </a:xfrm>
              <a:prstGeom prst="ellipse">
                <a:avLst/>
              </a:prstGeom>
              <a:solidFill>
                <a:srgbClr val="BEC2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00" name="TextBox 199"/>
            <p:cNvSpPr txBox="1"/>
            <p:nvPr/>
          </p:nvSpPr>
          <p:spPr>
            <a:xfrm>
              <a:off x="3027688" y="446902"/>
              <a:ext cx="80182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31-40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3037175" y="816561"/>
              <a:ext cx="80182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41-60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3025695" y="1157887"/>
              <a:ext cx="80182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20-30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3043890" y="1489388"/>
              <a:ext cx="60946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60+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3043890" y="1844448"/>
              <a:ext cx="115448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м</a:t>
              </a:r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енее 20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1040" name="Группа 1039"/>
          <p:cNvGrpSpPr/>
          <p:nvPr/>
        </p:nvGrpSpPr>
        <p:grpSpPr>
          <a:xfrm>
            <a:off x="7646183" y="-23297"/>
            <a:ext cx="4336817" cy="2561970"/>
            <a:chOff x="7631511" y="2569"/>
            <a:chExt cx="4336817" cy="2561970"/>
          </a:xfrm>
        </p:grpSpPr>
        <p:grpSp>
          <p:nvGrpSpPr>
            <p:cNvPr id="1033" name="Группа 1032"/>
            <p:cNvGrpSpPr/>
            <p:nvPr/>
          </p:nvGrpSpPr>
          <p:grpSpPr>
            <a:xfrm>
              <a:off x="7631511" y="116614"/>
              <a:ext cx="2447925" cy="2447925"/>
              <a:chOff x="7631511" y="116614"/>
              <a:chExt cx="2447925" cy="2447925"/>
            </a:xfrm>
          </p:grpSpPr>
          <p:sp>
            <p:nvSpPr>
              <p:cNvPr id="28" name="Арка 27"/>
              <p:cNvSpPr/>
              <p:nvPr/>
            </p:nvSpPr>
            <p:spPr>
              <a:xfrm rot="18321969">
                <a:off x="7631511" y="116614"/>
                <a:ext cx="2447925" cy="2447925"/>
              </a:xfrm>
              <a:prstGeom prst="blockArc">
                <a:avLst>
                  <a:gd name="adj1" fmla="val 19399103"/>
                  <a:gd name="adj2" fmla="val 10175943"/>
                  <a:gd name="adj3" fmla="val 8588"/>
                </a:avLst>
              </a:prstGeom>
              <a:solidFill>
                <a:srgbClr val="5B9BD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Арка 28"/>
              <p:cNvSpPr/>
              <p:nvPr/>
            </p:nvSpPr>
            <p:spPr>
              <a:xfrm rot="12594679">
                <a:off x="7908904" y="394007"/>
                <a:ext cx="1893139" cy="1893139"/>
              </a:xfrm>
              <a:prstGeom prst="blockArc">
                <a:avLst>
                  <a:gd name="adj1" fmla="val 3544013"/>
                  <a:gd name="adj2" fmla="val 10137517"/>
                  <a:gd name="adj3" fmla="val 10963"/>
                </a:avLst>
              </a:prstGeom>
              <a:solidFill>
                <a:srgbClr val="BEC2C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Арка 29"/>
              <p:cNvSpPr/>
              <p:nvPr/>
            </p:nvSpPr>
            <p:spPr>
              <a:xfrm rot="10800000">
                <a:off x="8167233" y="652336"/>
                <a:ext cx="1376480" cy="1376480"/>
              </a:xfrm>
              <a:prstGeom prst="blockArc">
                <a:avLst>
                  <a:gd name="adj1" fmla="val 5367501"/>
                  <a:gd name="adj2" fmla="val 10342973"/>
                  <a:gd name="adj3" fmla="val 14495"/>
                </a:avLst>
              </a:prstGeom>
              <a:solidFill>
                <a:srgbClr val="5997B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Арка 30"/>
              <p:cNvSpPr/>
              <p:nvPr/>
            </p:nvSpPr>
            <p:spPr>
              <a:xfrm rot="8225053">
                <a:off x="8416503" y="901606"/>
                <a:ext cx="877937" cy="877937"/>
              </a:xfrm>
              <a:prstGeom prst="blockArc">
                <a:avLst>
                  <a:gd name="adj1" fmla="val 7848060"/>
                  <a:gd name="adj2" fmla="val 10400394"/>
                  <a:gd name="adj3" fmla="val 22984"/>
                </a:avLst>
              </a:prstGeom>
              <a:solidFill>
                <a:srgbClr val="4A6A6C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2" name="Овал 211"/>
            <p:cNvSpPr/>
            <p:nvPr/>
          </p:nvSpPr>
          <p:spPr>
            <a:xfrm>
              <a:off x="10230129" y="1951797"/>
              <a:ext cx="195478" cy="195478"/>
            </a:xfrm>
            <a:prstGeom prst="ellipse">
              <a:avLst/>
            </a:prstGeom>
            <a:solidFill>
              <a:srgbClr val="4A6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0" name="Овал 209"/>
            <p:cNvSpPr/>
            <p:nvPr/>
          </p:nvSpPr>
          <p:spPr>
            <a:xfrm>
              <a:off x="10185230" y="522286"/>
              <a:ext cx="195478" cy="195478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3" name="Овал 212"/>
            <p:cNvSpPr/>
            <p:nvPr/>
          </p:nvSpPr>
          <p:spPr>
            <a:xfrm>
              <a:off x="10215827" y="1383736"/>
              <a:ext cx="195478" cy="195478"/>
            </a:xfrm>
            <a:prstGeom prst="ellipse">
              <a:avLst/>
            </a:prstGeom>
            <a:solidFill>
              <a:srgbClr val="59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4" name="Овал 213"/>
            <p:cNvSpPr/>
            <p:nvPr/>
          </p:nvSpPr>
          <p:spPr>
            <a:xfrm>
              <a:off x="10195448" y="892513"/>
              <a:ext cx="195478" cy="195478"/>
            </a:xfrm>
            <a:prstGeom prst="ellipse">
              <a:avLst/>
            </a:prstGeom>
            <a:solidFill>
              <a:srgbClr val="BEC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0354278" y="401185"/>
              <a:ext cx="10647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В браке</a:t>
              </a:r>
              <a:endParaRPr lang="ru-RU" sz="2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10353783" y="846662"/>
              <a:ext cx="1614545" cy="63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Не состоят </a:t>
              </a:r>
            </a:p>
            <a:p>
              <a:pPr>
                <a:lnSpc>
                  <a:spcPts val="2000"/>
                </a:lnSpc>
              </a:pPr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в браке</a:t>
              </a:r>
              <a:endParaRPr lang="ru-RU" sz="2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10368124" y="1354440"/>
              <a:ext cx="1600118" cy="63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В активном</a:t>
              </a:r>
            </a:p>
            <a:p>
              <a:pPr>
                <a:lnSpc>
                  <a:spcPts val="2000"/>
                </a:lnSpc>
              </a:pPr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 поиске</a:t>
              </a:r>
              <a:endParaRPr lang="ru-RU" sz="2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0368124" y="1923077"/>
              <a:ext cx="1350050" cy="377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ru-RU" sz="2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Есть друг</a:t>
              </a:r>
              <a:endParaRPr lang="ru-RU" sz="2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8252344" y="271347"/>
              <a:ext cx="65755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25%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8242820" y="2569"/>
              <a:ext cx="65755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63%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8242820" y="540124"/>
              <a:ext cx="65755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10%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8352494" y="808308"/>
              <a:ext cx="52450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2</a:t>
              </a:r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1039" name="Группа 1038"/>
          <p:cNvGrpSpPr/>
          <p:nvPr/>
        </p:nvGrpSpPr>
        <p:grpSpPr>
          <a:xfrm>
            <a:off x="7960929" y="1400253"/>
            <a:ext cx="1520343" cy="662581"/>
            <a:chOff x="7960929" y="1400253"/>
            <a:chExt cx="1520343" cy="662581"/>
          </a:xfrm>
        </p:grpSpPr>
        <p:sp>
          <p:nvSpPr>
            <p:cNvPr id="230" name="Скругленный прямоугольник 229"/>
            <p:cNvSpPr/>
            <p:nvPr/>
          </p:nvSpPr>
          <p:spPr>
            <a:xfrm>
              <a:off x="7960929" y="1400253"/>
              <a:ext cx="1520343" cy="622069"/>
            </a:xfrm>
            <a:prstGeom prst="roundRect">
              <a:avLst/>
            </a:prstGeom>
            <a:solidFill>
              <a:srgbClr val="3D5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8038023" y="1429327"/>
              <a:ext cx="1394934" cy="63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ru-RU" sz="240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Семейное</a:t>
              </a:r>
            </a:p>
            <a:p>
              <a:pPr algn="ctr">
                <a:lnSpc>
                  <a:spcPts val="2000"/>
                </a:lnSpc>
              </a:pPr>
              <a:r>
                <a:rPr lang="ru-RU" sz="240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положение</a:t>
              </a:r>
              <a:endParaRPr lang="ru-RU" sz="240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1044" name="Группа 1043"/>
          <p:cNvGrpSpPr/>
          <p:nvPr/>
        </p:nvGrpSpPr>
        <p:grpSpPr>
          <a:xfrm>
            <a:off x="10056296" y="6312482"/>
            <a:ext cx="1523333" cy="627679"/>
            <a:chOff x="10678853" y="6363504"/>
            <a:chExt cx="1523333" cy="498555"/>
          </a:xfrm>
        </p:grpSpPr>
        <p:sp>
          <p:nvSpPr>
            <p:cNvPr id="233" name="Прямоугольник 232"/>
            <p:cNvSpPr/>
            <p:nvPr/>
          </p:nvSpPr>
          <p:spPr>
            <a:xfrm>
              <a:off x="10678853" y="6373207"/>
              <a:ext cx="1480958" cy="488852"/>
            </a:xfrm>
            <a:prstGeom prst="rect">
              <a:avLst/>
            </a:prstGeom>
            <a:solidFill>
              <a:srgbClr val="3D536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0689418" y="6363504"/>
              <a:ext cx="1512768" cy="363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37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Занятость</a:t>
              </a:r>
              <a:endParaRPr lang="ru-RU" sz="237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109384" y="5864677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3</a:t>
            </a:r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641509" y="5631675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7</a:t>
            </a:r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1161739" y="5495774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8</a:t>
            </a:r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632179" y="5202340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13%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2177692" y="4986208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34%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2686199" y="4851873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35%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0713320" y="4440142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41%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0180921" y="3678668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59%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9182334" y="4393005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8</a:t>
            </a:r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8015138" y="4572007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38%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8556183" y="3989589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47%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1041" name="Группа 1040"/>
          <p:cNvGrpSpPr/>
          <p:nvPr/>
        </p:nvGrpSpPr>
        <p:grpSpPr>
          <a:xfrm>
            <a:off x="77424" y="6357654"/>
            <a:ext cx="3244453" cy="584052"/>
            <a:chOff x="99155" y="6369148"/>
            <a:chExt cx="3244453" cy="488852"/>
          </a:xfrm>
        </p:grpSpPr>
        <p:sp>
          <p:nvSpPr>
            <p:cNvPr id="92" name="Прямоугольник 91"/>
            <p:cNvSpPr/>
            <p:nvPr/>
          </p:nvSpPr>
          <p:spPr>
            <a:xfrm>
              <a:off x="99155" y="6369148"/>
              <a:ext cx="3244453" cy="488852"/>
            </a:xfrm>
            <a:prstGeom prst="rect">
              <a:avLst/>
            </a:prstGeom>
            <a:solidFill>
              <a:srgbClr val="3D536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24490" y="6373626"/>
              <a:ext cx="2807179" cy="382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Политические взгляды</a:t>
              </a:r>
              <a:endParaRPr lang="ru-RU" sz="237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1043" name="Группа 1042"/>
          <p:cNvGrpSpPr/>
          <p:nvPr/>
        </p:nvGrpSpPr>
        <p:grpSpPr>
          <a:xfrm>
            <a:off x="6954788" y="6304058"/>
            <a:ext cx="2923017" cy="643822"/>
            <a:chOff x="7467909" y="6343317"/>
            <a:chExt cx="2923017" cy="497631"/>
          </a:xfrm>
        </p:grpSpPr>
        <p:sp>
          <p:nvSpPr>
            <p:cNvPr id="231" name="Прямоугольник 230"/>
            <p:cNvSpPr/>
            <p:nvPr/>
          </p:nvSpPr>
          <p:spPr>
            <a:xfrm>
              <a:off x="7467909" y="6343317"/>
              <a:ext cx="2923017" cy="497631"/>
            </a:xfrm>
            <a:prstGeom prst="rect">
              <a:avLst/>
            </a:prstGeom>
            <a:solidFill>
              <a:srgbClr val="3D536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439581" y="6373887"/>
              <a:ext cx="979755" cy="353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Города</a:t>
              </a:r>
              <a:endParaRPr lang="ru-RU" sz="237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1042" name="Группа 1041"/>
          <p:cNvGrpSpPr/>
          <p:nvPr/>
        </p:nvGrpSpPr>
        <p:grpSpPr>
          <a:xfrm>
            <a:off x="3467882" y="6340681"/>
            <a:ext cx="3352622" cy="611113"/>
            <a:chOff x="3739421" y="6356235"/>
            <a:chExt cx="3352622" cy="488852"/>
          </a:xfrm>
        </p:grpSpPr>
        <p:sp>
          <p:nvSpPr>
            <p:cNvPr id="232" name="Прямоугольник 231"/>
            <p:cNvSpPr/>
            <p:nvPr/>
          </p:nvSpPr>
          <p:spPr>
            <a:xfrm>
              <a:off x="3739421" y="6356235"/>
              <a:ext cx="3352622" cy="488852"/>
            </a:xfrm>
            <a:prstGeom prst="rect">
              <a:avLst/>
            </a:prstGeom>
            <a:solidFill>
              <a:srgbClr val="3D536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4627890" y="6383901"/>
              <a:ext cx="1329210" cy="365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Ценности</a:t>
              </a:r>
              <a:endParaRPr lang="ru-RU" sz="237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sp>
        <p:nvSpPr>
          <p:cNvPr id="155" name="Овал 154"/>
          <p:cNvSpPr/>
          <p:nvPr/>
        </p:nvSpPr>
        <p:spPr>
          <a:xfrm>
            <a:off x="11700733" y="6363004"/>
            <a:ext cx="399517" cy="37986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Monotype Corsiva" panose="03010101010201010101" pitchFamily="66" charset="0"/>
              </a:rPr>
              <a:t>6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7039333" y="5821230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3%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562363" y="5291985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4%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1051" name="Группа 1050"/>
          <p:cNvGrpSpPr/>
          <p:nvPr/>
        </p:nvGrpSpPr>
        <p:grpSpPr>
          <a:xfrm>
            <a:off x="-18930" y="-251883"/>
            <a:ext cx="12208976" cy="7476624"/>
            <a:chOff x="0" y="-225089"/>
            <a:chExt cx="12208976" cy="7476624"/>
          </a:xfrm>
        </p:grpSpPr>
        <p:grpSp>
          <p:nvGrpSpPr>
            <p:cNvPr id="1048" name="Группа 1047"/>
            <p:cNvGrpSpPr/>
            <p:nvPr/>
          </p:nvGrpSpPr>
          <p:grpSpPr>
            <a:xfrm>
              <a:off x="0" y="-225089"/>
              <a:ext cx="12208976" cy="7476624"/>
              <a:chOff x="0" y="-199874"/>
              <a:chExt cx="12208976" cy="7476624"/>
            </a:xfrm>
          </p:grpSpPr>
          <p:sp>
            <p:nvSpPr>
              <p:cNvPr id="1046" name="Прямоугольник 1045"/>
              <p:cNvSpPr/>
              <p:nvPr/>
            </p:nvSpPr>
            <p:spPr>
              <a:xfrm>
                <a:off x="0" y="-199874"/>
                <a:ext cx="12208976" cy="7476624"/>
              </a:xfrm>
              <a:prstGeom prst="rect">
                <a:avLst/>
              </a:prstGeom>
              <a:solidFill>
                <a:srgbClr val="273848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47" name="Скругленный прямоугольник 1046"/>
              <p:cNvSpPr/>
              <p:nvPr/>
            </p:nvSpPr>
            <p:spPr>
              <a:xfrm>
                <a:off x="2200101" y="1152059"/>
                <a:ext cx="8225919" cy="4708140"/>
              </a:xfrm>
              <a:prstGeom prst="roundRect">
                <a:avLst/>
              </a:prstGeom>
              <a:solidFill>
                <a:srgbClr val="273848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4310899" y="1508462"/>
              <a:ext cx="40607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540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Единая Россия</a:t>
              </a:r>
              <a:endParaRPr lang="ru-RU" sz="5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pic>
          <p:nvPicPr>
            <p:cNvPr id="1049" name="Рисунок 10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5429" y="2511250"/>
              <a:ext cx="2684359" cy="2711938"/>
            </a:xfrm>
            <a:prstGeom prst="ellipse">
              <a:avLst/>
            </a:prstGeom>
          </p:spPr>
        </p:pic>
      </p:grpSp>
      <p:grpSp>
        <p:nvGrpSpPr>
          <p:cNvPr id="15" name="Группа 14"/>
          <p:cNvGrpSpPr/>
          <p:nvPr/>
        </p:nvGrpSpPr>
        <p:grpSpPr>
          <a:xfrm>
            <a:off x="-18930" y="-249150"/>
            <a:ext cx="12208976" cy="7476624"/>
            <a:chOff x="0" y="-223362"/>
            <a:chExt cx="12208976" cy="7476624"/>
          </a:xfrm>
        </p:grpSpPr>
        <p:sp>
          <p:nvSpPr>
            <p:cNvPr id="1052" name="Прямоугольник 1051"/>
            <p:cNvSpPr/>
            <p:nvPr/>
          </p:nvSpPr>
          <p:spPr>
            <a:xfrm>
              <a:off x="0" y="-223362"/>
              <a:ext cx="12208976" cy="7476624"/>
            </a:xfrm>
            <a:prstGeom prst="rect">
              <a:avLst/>
            </a:prstGeom>
            <a:solidFill>
              <a:srgbClr val="273848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1341323" y="97549"/>
              <a:ext cx="10004412" cy="6718309"/>
              <a:chOff x="1341323" y="97549"/>
              <a:chExt cx="10004412" cy="6718309"/>
            </a:xfrm>
          </p:grpSpPr>
          <p:sp>
            <p:nvSpPr>
              <p:cNvPr id="1053" name="Скругленный прямоугольник 1052"/>
              <p:cNvSpPr/>
              <p:nvPr/>
            </p:nvSpPr>
            <p:spPr>
              <a:xfrm>
                <a:off x="1341323" y="97549"/>
                <a:ext cx="10004412" cy="6718309"/>
              </a:xfrm>
              <a:prstGeom prst="roundRect">
                <a:avLst/>
              </a:prstGeom>
              <a:solidFill>
                <a:srgbClr val="273848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grpSp>
            <p:nvGrpSpPr>
              <p:cNvPr id="12" name="Группа 11"/>
              <p:cNvGrpSpPr/>
              <p:nvPr/>
            </p:nvGrpSpPr>
            <p:grpSpPr>
              <a:xfrm>
                <a:off x="2375052" y="1255877"/>
                <a:ext cx="8102104" cy="4531058"/>
                <a:chOff x="2527070" y="822608"/>
                <a:chExt cx="8102104" cy="4531058"/>
              </a:xfrm>
            </p:grpSpPr>
            <p:sp>
              <p:nvSpPr>
                <p:cNvPr id="2" name="Прямоугольник 1"/>
                <p:cNvSpPr/>
                <p:nvPr/>
              </p:nvSpPr>
              <p:spPr>
                <a:xfrm>
                  <a:off x="2567938" y="822608"/>
                  <a:ext cx="8061236" cy="45310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200"/>
                </a:p>
              </p:txBody>
            </p:sp>
            <p:pic>
              <p:nvPicPr>
                <p:cNvPr id="6" name="Рисунок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8151" y="1845943"/>
                  <a:ext cx="4463423" cy="3410937"/>
                </a:xfrm>
                <a:prstGeom prst="rect">
                  <a:avLst/>
                </a:prstGeom>
              </p:spPr>
            </p:pic>
            <p:sp>
              <p:nvSpPr>
                <p:cNvPr id="144" name="Прямоугольник 143"/>
                <p:cNvSpPr/>
                <p:nvPr/>
              </p:nvSpPr>
              <p:spPr>
                <a:xfrm>
                  <a:off x="6019103" y="1047592"/>
                  <a:ext cx="925863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400" b="1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Пол</a:t>
                  </a:r>
                  <a:endParaRPr lang="ru-RU" sz="2400" b="1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45" name="Прямоугольник 144"/>
                <p:cNvSpPr/>
                <p:nvPr/>
              </p:nvSpPr>
              <p:spPr>
                <a:xfrm>
                  <a:off x="2527070" y="2388084"/>
                  <a:ext cx="257779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400" b="1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Место проживания</a:t>
                  </a:r>
                  <a:endParaRPr lang="ru-RU" sz="2400" b="1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46" name="Прямоугольник 145"/>
                <p:cNvSpPr/>
                <p:nvPr/>
              </p:nvSpPr>
              <p:spPr>
                <a:xfrm>
                  <a:off x="2947599" y="3348788"/>
                  <a:ext cx="239492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400" b="1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Образование</a:t>
                  </a:r>
                  <a:endParaRPr lang="ru-RU" sz="2400" b="1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47" name="Прямоугольник 146"/>
                <p:cNvSpPr/>
                <p:nvPr/>
              </p:nvSpPr>
              <p:spPr>
                <a:xfrm>
                  <a:off x="3182756" y="1504488"/>
                  <a:ext cx="255851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400" b="1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Семейное положение</a:t>
                  </a:r>
                  <a:endParaRPr lang="ru-RU" sz="2400" b="1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48" name="Прямоугольник 147"/>
                <p:cNvSpPr/>
                <p:nvPr/>
              </p:nvSpPr>
              <p:spPr>
                <a:xfrm>
                  <a:off x="6978971" y="1485398"/>
                  <a:ext cx="269677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400" b="1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Возрастная группа</a:t>
                  </a:r>
                  <a:endParaRPr lang="ru-RU" sz="2400" b="1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50" name="Прямоугольник 149"/>
                <p:cNvSpPr/>
                <p:nvPr/>
              </p:nvSpPr>
              <p:spPr>
                <a:xfrm>
                  <a:off x="7332023" y="3335762"/>
                  <a:ext cx="23989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400" b="1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Главное в жизни</a:t>
                  </a:r>
                  <a:endParaRPr lang="ru-RU" sz="2400" b="1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51" name="Прямоугольник 150"/>
                <p:cNvSpPr/>
                <p:nvPr/>
              </p:nvSpPr>
              <p:spPr>
                <a:xfrm>
                  <a:off x="7635479" y="2421793"/>
                  <a:ext cx="29701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400" b="1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Политические взгляды</a:t>
                  </a:r>
                  <a:endParaRPr lang="ru-RU" sz="2400" b="1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57" name="Прямоугольник 156"/>
                <p:cNvSpPr/>
                <p:nvPr/>
              </p:nvSpPr>
              <p:spPr>
                <a:xfrm>
                  <a:off x="5884753" y="1299252"/>
                  <a:ext cx="1277152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200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Женщина</a:t>
                  </a:r>
                  <a:endParaRPr lang="ru-RU" sz="2200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58" name="Прямоугольник 157"/>
                <p:cNvSpPr/>
                <p:nvPr/>
              </p:nvSpPr>
              <p:spPr>
                <a:xfrm>
                  <a:off x="3695101" y="1776590"/>
                  <a:ext cx="1216864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200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В браке</a:t>
                  </a:r>
                  <a:endParaRPr lang="ru-RU" sz="2200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59" name="Прямоугольник 158"/>
                <p:cNvSpPr/>
                <p:nvPr/>
              </p:nvSpPr>
              <p:spPr>
                <a:xfrm>
                  <a:off x="7775238" y="1776488"/>
                  <a:ext cx="1238463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200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31-40 лет</a:t>
                  </a:r>
                  <a:endParaRPr lang="ru-RU" sz="2200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60" name="Прямоугольник 159"/>
                <p:cNvSpPr/>
                <p:nvPr/>
              </p:nvSpPr>
              <p:spPr>
                <a:xfrm>
                  <a:off x="8040724" y="2670233"/>
                  <a:ext cx="2192787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200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Консервативные</a:t>
                  </a:r>
                  <a:endParaRPr lang="ru-RU" sz="2200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61" name="Прямоугольник 160"/>
                <p:cNvSpPr/>
                <p:nvPr/>
              </p:nvSpPr>
              <p:spPr>
                <a:xfrm>
                  <a:off x="2727315" y="2670234"/>
                  <a:ext cx="2221590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200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Санкт-Петербург</a:t>
                  </a:r>
                  <a:endParaRPr lang="ru-RU" sz="2200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62" name="Прямоугольник 161"/>
                <p:cNvSpPr/>
                <p:nvPr/>
              </p:nvSpPr>
              <p:spPr>
                <a:xfrm>
                  <a:off x="7346290" y="3602663"/>
                  <a:ext cx="2325492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200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Семья и карьера</a:t>
                  </a:r>
                  <a:endParaRPr lang="ru-RU" sz="2200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64" name="Прямоугольник 163"/>
                <p:cNvSpPr/>
                <p:nvPr/>
              </p:nvSpPr>
              <p:spPr>
                <a:xfrm>
                  <a:off x="3443302" y="3613065"/>
                  <a:ext cx="1479557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ru-RU" sz="2200" dirty="0" smtClean="0">
                      <a:solidFill>
                        <a:srgbClr val="273848"/>
                      </a:solidFill>
                      <a:latin typeface="Monotype Corsiva" panose="03010101010201010101" pitchFamily="66" charset="0"/>
                    </a:rPr>
                    <a:t>Высшее</a:t>
                  </a:r>
                  <a:endParaRPr lang="ru-RU" sz="2200" dirty="0">
                    <a:solidFill>
                      <a:srgbClr val="273848"/>
                    </a:solidFill>
                    <a:latin typeface="Monotype Corsiva" panose="03010101010201010101" pitchFamily="66" charset="0"/>
                  </a:endParaRPr>
                </a:p>
              </p:txBody>
            </p:sp>
          </p:grpSp>
          <p:sp>
            <p:nvSpPr>
              <p:cNvPr id="167" name="Прямоугольник 166"/>
              <p:cNvSpPr/>
              <p:nvPr/>
            </p:nvSpPr>
            <p:spPr>
              <a:xfrm>
                <a:off x="4535718" y="263747"/>
                <a:ext cx="362712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ru-RU" sz="4000" b="1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Единая Россия</a:t>
                </a:r>
                <a:endParaRPr lang="ru-RU" sz="4000" b="1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4679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63" grpId="0" animBg="1"/>
      <p:bldP spid="70" grpId="0"/>
      <p:bldP spid="73" grpId="0"/>
      <p:bldP spid="74" grpId="0"/>
      <p:bldP spid="59" grpId="0" animBg="1"/>
      <p:bldP spid="75" grpId="0"/>
      <p:bldP spid="60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90" grpId="0"/>
      <p:bldP spid="91" grpId="0"/>
      <p:bldP spid="96" grpId="0"/>
      <p:bldP spid="97" grpId="0"/>
      <p:bldP spid="98" grpId="0"/>
      <p:bldP spid="174" grpId="0" animBg="1"/>
      <p:bldP spid="175" grpId="0" animBg="1"/>
      <p:bldP spid="177" grpId="0"/>
      <p:bldP spid="178" grpId="0"/>
      <p:bldP spid="180" grpId="0"/>
      <p:bldP spid="181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9" grpId="0"/>
      <p:bldP spid="250" grpId="0"/>
      <p:bldP spid="251" grpId="0"/>
      <p:bldP spid="156" grpId="0"/>
      <p:bldP spid="1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соседними углами 1"/>
          <p:cNvSpPr/>
          <p:nvPr/>
        </p:nvSpPr>
        <p:spPr>
          <a:xfrm>
            <a:off x="5735230" y="3934065"/>
            <a:ext cx="441448" cy="2479836"/>
          </a:xfrm>
          <a:prstGeom prst="round2SameRect">
            <a:avLst/>
          </a:prstGeom>
          <a:solidFill>
            <a:srgbClr val="4D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с двумя скругленными соседними углами 2"/>
          <p:cNvSpPr/>
          <p:nvPr/>
        </p:nvSpPr>
        <p:spPr>
          <a:xfrm>
            <a:off x="4180995" y="5717961"/>
            <a:ext cx="441448" cy="757199"/>
          </a:xfrm>
          <a:prstGeom prst="round2SameRect">
            <a:avLst/>
          </a:prstGeom>
          <a:solidFill>
            <a:srgbClr val="4D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с двумя скругленными соседними углами 3"/>
          <p:cNvSpPr/>
          <p:nvPr/>
        </p:nvSpPr>
        <p:spPr>
          <a:xfrm>
            <a:off x="4705421" y="6030416"/>
            <a:ext cx="441448" cy="437639"/>
          </a:xfrm>
          <a:prstGeom prst="round2SameRect">
            <a:avLst/>
          </a:prstGeom>
          <a:solidFill>
            <a:srgbClr val="4D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с двумя скругленными соседними углами 5"/>
          <p:cNvSpPr/>
          <p:nvPr/>
        </p:nvSpPr>
        <p:spPr>
          <a:xfrm>
            <a:off x="3634747" y="5955273"/>
            <a:ext cx="441448" cy="435560"/>
          </a:xfrm>
          <a:prstGeom prst="round2SameRect">
            <a:avLst/>
          </a:prstGeom>
          <a:solidFill>
            <a:srgbClr val="4D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с двумя скругленными соседними углами 6"/>
          <p:cNvSpPr/>
          <p:nvPr/>
        </p:nvSpPr>
        <p:spPr>
          <a:xfrm>
            <a:off x="6260371" y="4618214"/>
            <a:ext cx="441448" cy="1807623"/>
          </a:xfrm>
          <a:prstGeom prst="round2SameRect">
            <a:avLst/>
          </a:prstGeom>
          <a:solidFill>
            <a:srgbClr val="4D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с двумя скругленными соседними углами 7"/>
          <p:cNvSpPr/>
          <p:nvPr/>
        </p:nvSpPr>
        <p:spPr>
          <a:xfrm>
            <a:off x="7671140" y="5704763"/>
            <a:ext cx="441448" cy="600033"/>
          </a:xfrm>
          <a:prstGeom prst="round2SameRect">
            <a:avLst/>
          </a:prstGeom>
          <a:solidFill>
            <a:srgbClr val="719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с двумя скругленными соседними углами 8"/>
          <p:cNvSpPr/>
          <p:nvPr/>
        </p:nvSpPr>
        <p:spPr>
          <a:xfrm>
            <a:off x="8196664" y="4891051"/>
            <a:ext cx="441448" cy="1434141"/>
          </a:xfrm>
          <a:prstGeom prst="round2SameRect">
            <a:avLst/>
          </a:prstGeom>
          <a:solidFill>
            <a:srgbClr val="719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с двумя скругленными соседними углами 9"/>
          <p:cNvSpPr/>
          <p:nvPr/>
        </p:nvSpPr>
        <p:spPr>
          <a:xfrm>
            <a:off x="168461" y="5934050"/>
            <a:ext cx="441448" cy="450961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соседними углами 10"/>
          <p:cNvSpPr/>
          <p:nvPr/>
        </p:nvSpPr>
        <p:spPr>
          <a:xfrm>
            <a:off x="693985" y="5585752"/>
            <a:ext cx="441448" cy="799257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с двумя скругленными соседними углами 11"/>
          <p:cNvSpPr/>
          <p:nvPr/>
        </p:nvSpPr>
        <p:spPr>
          <a:xfrm>
            <a:off x="1220038" y="5706268"/>
            <a:ext cx="441448" cy="678741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с двумя скругленными соседними углами 12"/>
          <p:cNvSpPr/>
          <p:nvPr/>
        </p:nvSpPr>
        <p:spPr>
          <a:xfrm>
            <a:off x="1740092" y="5299144"/>
            <a:ext cx="441448" cy="1085865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с двумя скругленными соседними углами 13"/>
          <p:cNvSpPr/>
          <p:nvPr/>
        </p:nvSpPr>
        <p:spPr>
          <a:xfrm>
            <a:off x="2263490" y="4520959"/>
            <a:ext cx="441448" cy="1864052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с двумя скругленными соседними углами 14"/>
          <p:cNvSpPr/>
          <p:nvPr/>
        </p:nvSpPr>
        <p:spPr>
          <a:xfrm>
            <a:off x="2788328" y="5139126"/>
            <a:ext cx="441448" cy="1245885"/>
          </a:xfrm>
          <a:prstGeom prst="round2SameRect">
            <a:avLst/>
          </a:prstGeom>
          <a:solidFill>
            <a:srgbClr val="4A7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с двумя скругленными соседними углами 15"/>
          <p:cNvSpPr/>
          <p:nvPr/>
        </p:nvSpPr>
        <p:spPr>
          <a:xfrm>
            <a:off x="8732070" y="4380323"/>
            <a:ext cx="441448" cy="1912952"/>
          </a:xfrm>
          <a:prstGeom prst="round2SameRect">
            <a:avLst/>
          </a:prstGeom>
          <a:solidFill>
            <a:srgbClr val="719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8268722" y="3426960"/>
            <a:ext cx="1417376" cy="521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Санкт-</a:t>
            </a:r>
          </a:p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Петербург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7376954" y="5050125"/>
            <a:ext cx="1059906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Самара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1689351" y="3575221"/>
            <a:ext cx="151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Умеренные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0" name="Прямоугольник с двумя скругленными соседними углами 19"/>
          <p:cNvSpPr/>
          <p:nvPr/>
        </p:nvSpPr>
        <p:spPr>
          <a:xfrm>
            <a:off x="7153734" y="5528810"/>
            <a:ext cx="441448" cy="792913"/>
          </a:xfrm>
          <a:prstGeom prst="round2SameRect">
            <a:avLst/>
          </a:prstGeom>
          <a:solidFill>
            <a:srgbClr val="719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6502136" y="4511156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Новосибирск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2" name="Прямоугольник с двумя скругленными соседними углами 21"/>
          <p:cNvSpPr/>
          <p:nvPr/>
        </p:nvSpPr>
        <p:spPr>
          <a:xfrm>
            <a:off x="9274395" y="5702291"/>
            <a:ext cx="441448" cy="602506"/>
          </a:xfrm>
          <a:prstGeom prst="round2SameRect">
            <a:avLst/>
          </a:prstGeom>
          <a:solidFill>
            <a:srgbClr val="719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8577718" y="4576278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Екатеринбург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7858044" y="4143976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Москва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263332" y="4446166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Либералы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520887" y="4876958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Коммунисты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5029592" y="2826320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Саморазвитие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3906948" y="5054381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Наука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4143194" y="5094974"/>
            <a:ext cx="156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Развлечение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4622120" y="4840383"/>
            <a:ext cx="1773242" cy="521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Известность </a:t>
            </a:r>
          </a:p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и власть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325396" y="5101752"/>
            <a:ext cx="1213794" cy="521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Карьера </a:t>
            </a:r>
          </a:p>
          <a:p>
            <a:pPr>
              <a:lnSpc>
                <a:spcPts val="1500"/>
              </a:lnSpc>
            </a:pP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и деньги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6006314" y="3947810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Семья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3232" y="4633263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37%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27178" y="3917253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56%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71807" y="5950981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0</a:t>
            </a:r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03478" y="5897449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2</a:t>
            </a:r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52891" y="4591174"/>
            <a:ext cx="165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Социалисты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186078" y="4281491"/>
            <a:ext cx="2480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Не определившиеся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1991195" y="3983974"/>
            <a:ext cx="198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Консерваторы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40" name="Группа 39"/>
          <p:cNvGrpSpPr/>
          <p:nvPr/>
        </p:nvGrpSpPr>
        <p:grpSpPr>
          <a:xfrm>
            <a:off x="5566198" y="1125342"/>
            <a:ext cx="822728" cy="822728"/>
            <a:chOff x="5566198" y="1125342"/>
            <a:chExt cx="822728" cy="822728"/>
          </a:xfrm>
        </p:grpSpPr>
        <p:sp>
          <p:nvSpPr>
            <p:cNvPr id="41" name="Овал 40"/>
            <p:cNvSpPr/>
            <p:nvPr/>
          </p:nvSpPr>
          <p:spPr>
            <a:xfrm>
              <a:off x="5566198" y="1125342"/>
              <a:ext cx="822728" cy="822728"/>
            </a:xfrm>
            <a:prstGeom prst="ellipse">
              <a:avLst/>
            </a:prstGeom>
            <a:solidFill>
              <a:srgbClr val="3D5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30540" y="1290572"/>
              <a:ext cx="6495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Пол</a:t>
              </a:r>
              <a:endParaRPr lang="ru-RU" sz="240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sp>
        <p:nvSpPr>
          <p:cNvPr id="52" name="Прямоугольник с двумя скругленными соседними углами 51"/>
          <p:cNvSpPr/>
          <p:nvPr/>
        </p:nvSpPr>
        <p:spPr>
          <a:xfrm>
            <a:off x="10900111" y="4357657"/>
            <a:ext cx="441448" cy="1967894"/>
          </a:xfrm>
          <a:prstGeom prst="round2SameRect">
            <a:avLst/>
          </a:prstGeom>
          <a:solidFill>
            <a:srgbClr val="6C9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с двумя скругленными соседними углами 52"/>
          <p:cNvSpPr/>
          <p:nvPr/>
        </p:nvSpPr>
        <p:spPr>
          <a:xfrm>
            <a:off x="10365839" y="4129946"/>
            <a:ext cx="441448" cy="2195604"/>
          </a:xfrm>
          <a:prstGeom prst="round2SameRect">
            <a:avLst/>
          </a:prstGeom>
          <a:solidFill>
            <a:srgbClr val="6C9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/>
          <p:cNvSpPr txBox="1"/>
          <p:nvPr/>
        </p:nvSpPr>
        <p:spPr>
          <a:xfrm>
            <a:off x="4661659" y="5967648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08327" y="5675504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4</a:t>
            </a:r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0005233" y="3318102"/>
            <a:ext cx="109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Высшее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10242549" y="3300616"/>
            <a:ext cx="168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Проф. </a:t>
            </a:r>
            <a:r>
              <a:rPr lang="ru-RU" sz="240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д</a:t>
            </a:r>
            <a:r>
              <a:rPr lang="ru-RU" sz="2400" dirty="0" err="1" smtClean="0">
                <a:solidFill>
                  <a:schemeClr val="bg1"/>
                </a:solidFill>
                <a:latin typeface="Monotype Corsiva" panose="03010101010201010101" pitchFamily="66" charset="0"/>
              </a:rPr>
              <a:t>еят</a:t>
            </a:r>
            <a:r>
              <a:rPr lang="ru-RU" sz="24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.</a:t>
            </a:r>
            <a:endParaRPr lang="ru-RU" sz="24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58" name="Группа 57"/>
          <p:cNvGrpSpPr/>
          <p:nvPr/>
        </p:nvGrpSpPr>
        <p:grpSpPr>
          <a:xfrm>
            <a:off x="915566" y="1671688"/>
            <a:ext cx="1262126" cy="489708"/>
            <a:chOff x="915566" y="1671688"/>
            <a:chExt cx="1262126" cy="489708"/>
          </a:xfrm>
        </p:grpSpPr>
        <p:sp>
          <p:nvSpPr>
            <p:cNvPr id="59" name="Скругленный прямоугольник 58"/>
            <p:cNvSpPr/>
            <p:nvPr/>
          </p:nvSpPr>
          <p:spPr>
            <a:xfrm>
              <a:off x="915566" y="1671688"/>
              <a:ext cx="1262126" cy="489708"/>
            </a:xfrm>
            <a:prstGeom prst="roundRect">
              <a:avLst/>
            </a:prstGeom>
            <a:solidFill>
              <a:srgbClr val="3D5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54501" y="1679566"/>
              <a:ext cx="1167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Возраст</a:t>
              </a:r>
              <a:endParaRPr lang="ru-RU" sz="240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61" name="Группа 60"/>
          <p:cNvGrpSpPr/>
          <p:nvPr/>
        </p:nvGrpSpPr>
        <p:grpSpPr>
          <a:xfrm>
            <a:off x="334185" y="185266"/>
            <a:ext cx="3910667" cy="2577137"/>
            <a:chOff x="287706" y="91087"/>
            <a:chExt cx="3910667" cy="2577137"/>
          </a:xfrm>
        </p:grpSpPr>
        <p:sp>
          <p:nvSpPr>
            <p:cNvPr id="62" name="Арка 61"/>
            <p:cNvSpPr/>
            <p:nvPr/>
          </p:nvSpPr>
          <p:spPr>
            <a:xfrm rot="18525835">
              <a:off x="287706" y="220299"/>
              <a:ext cx="2447925" cy="2447925"/>
            </a:xfrm>
            <a:prstGeom prst="blockArc">
              <a:avLst>
                <a:gd name="adj1" fmla="val 19229543"/>
                <a:gd name="adj2" fmla="val 10175943"/>
                <a:gd name="adj3" fmla="val 8588"/>
              </a:avLst>
            </a:prstGeom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3" name="Арка 62"/>
            <p:cNvSpPr/>
            <p:nvPr/>
          </p:nvSpPr>
          <p:spPr>
            <a:xfrm rot="11053253">
              <a:off x="565099" y="497692"/>
              <a:ext cx="1893139" cy="1893139"/>
            </a:xfrm>
            <a:prstGeom prst="blockArc">
              <a:avLst>
                <a:gd name="adj1" fmla="val 5165486"/>
                <a:gd name="adj2" fmla="val 10137517"/>
                <a:gd name="adj3" fmla="val 10963"/>
              </a:avLst>
            </a:prstGeom>
            <a:solidFill>
              <a:srgbClr val="BEC2C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4" name="Арка 63"/>
            <p:cNvSpPr/>
            <p:nvPr/>
          </p:nvSpPr>
          <p:spPr>
            <a:xfrm rot="9203490">
              <a:off x="823428" y="756021"/>
              <a:ext cx="1376480" cy="1376480"/>
            </a:xfrm>
            <a:prstGeom prst="blockArc">
              <a:avLst>
                <a:gd name="adj1" fmla="val 7028067"/>
                <a:gd name="adj2" fmla="val 10342973"/>
                <a:gd name="adj3" fmla="val 14495"/>
              </a:avLst>
            </a:prstGeom>
            <a:solidFill>
              <a:srgbClr val="5997B0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5" name="Арка 64"/>
            <p:cNvSpPr/>
            <p:nvPr/>
          </p:nvSpPr>
          <p:spPr>
            <a:xfrm rot="8772957">
              <a:off x="1072698" y="1005291"/>
              <a:ext cx="877937" cy="877937"/>
            </a:xfrm>
            <a:prstGeom prst="blockArc">
              <a:avLst>
                <a:gd name="adj1" fmla="val 7475781"/>
                <a:gd name="adj2" fmla="val 10400394"/>
                <a:gd name="adj3" fmla="val 22984"/>
              </a:avLst>
            </a:prstGeom>
            <a:solidFill>
              <a:srgbClr val="4A6A6C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6" name="Арка 65"/>
            <p:cNvSpPr/>
            <p:nvPr/>
          </p:nvSpPr>
          <p:spPr>
            <a:xfrm rot="6819513">
              <a:off x="1146856" y="1241491"/>
              <a:ext cx="729621" cy="794783"/>
            </a:xfrm>
            <a:prstGeom prst="blockArc">
              <a:avLst>
                <a:gd name="adj1" fmla="val 9360985"/>
                <a:gd name="adj2" fmla="val 10400394"/>
                <a:gd name="adj3" fmla="val 22984"/>
              </a:avLst>
            </a:prstGeom>
            <a:solidFill>
              <a:srgbClr val="BDD7EE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01281" y="1122744"/>
              <a:ext cx="52450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1%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8369" y="369765"/>
              <a:ext cx="65755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24%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15566" y="91087"/>
              <a:ext cx="65755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60%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17551" y="881265"/>
              <a:ext cx="52450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3</a:t>
              </a:r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08864" y="638696"/>
              <a:ext cx="65755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12%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grpSp>
          <p:nvGrpSpPr>
            <p:cNvPr id="72" name="Группа 71"/>
            <p:cNvGrpSpPr/>
            <p:nvPr/>
          </p:nvGrpSpPr>
          <p:grpSpPr>
            <a:xfrm>
              <a:off x="2858644" y="567349"/>
              <a:ext cx="205741" cy="1615856"/>
              <a:chOff x="6257750" y="584547"/>
              <a:chExt cx="205741" cy="1615856"/>
            </a:xfrm>
          </p:grpSpPr>
          <p:sp>
            <p:nvSpPr>
              <p:cNvPr id="78" name="Овал 77"/>
              <p:cNvSpPr/>
              <p:nvPr/>
            </p:nvSpPr>
            <p:spPr>
              <a:xfrm>
                <a:off x="6262301" y="584547"/>
                <a:ext cx="195478" cy="195478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9" name="Овал 78"/>
              <p:cNvSpPr/>
              <p:nvPr/>
            </p:nvSpPr>
            <p:spPr>
              <a:xfrm>
                <a:off x="6266453" y="2004925"/>
                <a:ext cx="195478" cy="195478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0" name="Овал 79"/>
              <p:cNvSpPr/>
              <p:nvPr/>
            </p:nvSpPr>
            <p:spPr>
              <a:xfrm>
                <a:off x="6268013" y="1644862"/>
                <a:ext cx="195478" cy="195478"/>
              </a:xfrm>
              <a:prstGeom prst="ellipse">
                <a:avLst/>
              </a:prstGeom>
              <a:solidFill>
                <a:srgbClr val="4A6A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1" name="Овал 80"/>
              <p:cNvSpPr/>
              <p:nvPr/>
            </p:nvSpPr>
            <p:spPr>
              <a:xfrm>
                <a:off x="6257750" y="1292176"/>
                <a:ext cx="195478" cy="195478"/>
              </a:xfrm>
              <a:prstGeom prst="ellipse">
                <a:avLst/>
              </a:prstGeom>
              <a:solidFill>
                <a:srgbClr val="59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2" name="Овал 81"/>
              <p:cNvSpPr/>
              <p:nvPr/>
            </p:nvSpPr>
            <p:spPr>
              <a:xfrm>
                <a:off x="6257750" y="940615"/>
                <a:ext cx="195478" cy="195478"/>
              </a:xfrm>
              <a:prstGeom prst="ellipse">
                <a:avLst/>
              </a:prstGeom>
              <a:solidFill>
                <a:srgbClr val="BEC2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3027688" y="446902"/>
              <a:ext cx="80182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20-30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037175" y="816561"/>
              <a:ext cx="80182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31-40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025695" y="1157887"/>
              <a:ext cx="80182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41-60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043890" y="1489388"/>
              <a:ext cx="609462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60+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043890" y="1844448"/>
              <a:ext cx="1154483" cy="4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м</a:t>
              </a:r>
              <a:r>
                <a:rPr lang="ru-RU" sz="2370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енее 20</a:t>
              </a:r>
              <a:endParaRPr lang="ru-RU" sz="237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101" name="Группа 100"/>
          <p:cNvGrpSpPr/>
          <p:nvPr/>
        </p:nvGrpSpPr>
        <p:grpSpPr>
          <a:xfrm>
            <a:off x="7960929" y="1400253"/>
            <a:ext cx="1520343" cy="662581"/>
            <a:chOff x="7960929" y="1400253"/>
            <a:chExt cx="1520343" cy="662581"/>
          </a:xfrm>
        </p:grpSpPr>
        <p:sp>
          <p:nvSpPr>
            <p:cNvPr id="102" name="Скругленный прямоугольник 101"/>
            <p:cNvSpPr/>
            <p:nvPr/>
          </p:nvSpPr>
          <p:spPr>
            <a:xfrm>
              <a:off x="7960929" y="1400253"/>
              <a:ext cx="1520343" cy="622069"/>
            </a:xfrm>
            <a:prstGeom prst="roundRect">
              <a:avLst/>
            </a:prstGeom>
            <a:solidFill>
              <a:srgbClr val="3D5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038023" y="1429327"/>
              <a:ext cx="1394934" cy="63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ru-RU" sz="240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Семейное</a:t>
              </a:r>
            </a:p>
            <a:p>
              <a:pPr algn="ctr">
                <a:lnSpc>
                  <a:spcPts val="2000"/>
                </a:lnSpc>
              </a:pPr>
              <a:r>
                <a:rPr lang="ru-RU" sz="240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положение</a:t>
              </a:r>
              <a:endParaRPr lang="ru-RU" sz="240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10133162" y="6306712"/>
            <a:ext cx="1523333" cy="627679"/>
            <a:chOff x="10678853" y="6363504"/>
            <a:chExt cx="1523333" cy="498555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0678853" y="6373207"/>
              <a:ext cx="1480958" cy="488852"/>
            </a:xfrm>
            <a:prstGeom prst="rect">
              <a:avLst/>
            </a:prstGeom>
            <a:solidFill>
              <a:srgbClr val="3D536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689418" y="6363504"/>
              <a:ext cx="1512768" cy="363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37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Занятость</a:t>
              </a:r>
              <a:endParaRPr lang="ru-RU" sz="237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09384" y="5864677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2</a:t>
            </a:r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92827" y="5659388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12%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179893" y="5648386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9</a:t>
            </a:r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2990" y="5279738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18%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140252" y="4519767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40%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666758" y="5128705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19%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0766109" y="4274363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46%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0259003" y="4084968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54%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230443" y="5635485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7%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108839" y="4858067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33%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624018" y="4363370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41%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118" name="Группа 117"/>
          <p:cNvGrpSpPr/>
          <p:nvPr/>
        </p:nvGrpSpPr>
        <p:grpSpPr>
          <a:xfrm>
            <a:off x="77424" y="6357654"/>
            <a:ext cx="3244453" cy="584052"/>
            <a:chOff x="99155" y="6369148"/>
            <a:chExt cx="3244453" cy="488852"/>
          </a:xfrm>
        </p:grpSpPr>
        <p:sp>
          <p:nvSpPr>
            <p:cNvPr id="119" name="Прямоугольник 118"/>
            <p:cNvSpPr/>
            <p:nvPr/>
          </p:nvSpPr>
          <p:spPr>
            <a:xfrm>
              <a:off x="99155" y="6369148"/>
              <a:ext cx="3244453" cy="488852"/>
            </a:xfrm>
            <a:prstGeom prst="rect">
              <a:avLst/>
            </a:prstGeom>
            <a:solidFill>
              <a:srgbClr val="3D536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24490" y="6373626"/>
              <a:ext cx="2807179" cy="382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Политические взгляды</a:t>
              </a:r>
              <a:endParaRPr lang="ru-RU" sz="237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121" name="Группа 120"/>
          <p:cNvGrpSpPr/>
          <p:nvPr/>
        </p:nvGrpSpPr>
        <p:grpSpPr>
          <a:xfrm>
            <a:off x="7031269" y="6296393"/>
            <a:ext cx="2923017" cy="643822"/>
            <a:chOff x="7467909" y="6343317"/>
            <a:chExt cx="2923017" cy="497631"/>
          </a:xfrm>
        </p:grpSpPr>
        <p:sp>
          <p:nvSpPr>
            <p:cNvPr id="122" name="Прямоугольник 121"/>
            <p:cNvSpPr/>
            <p:nvPr/>
          </p:nvSpPr>
          <p:spPr>
            <a:xfrm>
              <a:off x="7467909" y="6343317"/>
              <a:ext cx="2923017" cy="497631"/>
            </a:xfrm>
            <a:prstGeom prst="rect">
              <a:avLst/>
            </a:prstGeom>
            <a:solidFill>
              <a:srgbClr val="3D536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439581" y="6373887"/>
              <a:ext cx="979755" cy="353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Города</a:t>
              </a:r>
              <a:endParaRPr lang="ru-RU" sz="237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124" name="Группа 123"/>
          <p:cNvGrpSpPr/>
          <p:nvPr/>
        </p:nvGrpSpPr>
        <p:grpSpPr>
          <a:xfrm>
            <a:off x="3501659" y="6334671"/>
            <a:ext cx="3352622" cy="611113"/>
            <a:chOff x="3739421" y="6356235"/>
            <a:chExt cx="3352622" cy="488852"/>
          </a:xfrm>
        </p:grpSpPr>
        <p:sp>
          <p:nvSpPr>
            <p:cNvPr id="125" name="Прямоугольник 124"/>
            <p:cNvSpPr/>
            <p:nvPr/>
          </p:nvSpPr>
          <p:spPr>
            <a:xfrm>
              <a:off x="3739421" y="6356235"/>
              <a:ext cx="3352622" cy="488852"/>
            </a:xfrm>
            <a:prstGeom prst="rect">
              <a:avLst/>
            </a:prstGeom>
            <a:solidFill>
              <a:srgbClr val="3D536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627890" y="6383901"/>
              <a:ext cx="1329210" cy="365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37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Ценности</a:t>
              </a:r>
              <a:endParaRPr lang="ru-RU" sz="237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2054" name="Группа 2053"/>
          <p:cNvGrpSpPr/>
          <p:nvPr/>
        </p:nvGrpSpPr>
        <p:grpSpPr>
          <a:xfrm>
            <a:off x="7622266" y="-22397"/>
            <a:ext cx="4395763" cy="2561970"/>
            <a:chOff x="7646183" y="-23297"/>
            <a:chExt cx="4395763" cy="2561970"/>
          </a:xfrm>
        </p:grpSpPr>
        <p:grpSp>
          <p:nvGrpSpPr>
            <p:cNvPr id="2053" name="Группа 2052"/>
            <p:cNvGrpSpPr/>
            <p:nvPr/>
          </p:nvGrpSpPr>
          <p:grpSpPr>
            <a:xfrm>
              <a:off x="7646183" y="-23297"/>
              <a:ext cx="2447925" cy="2561970"/>
              <a:chOff x="7646183" y="-23297"/>
              <a:chExt cx="2447925" cy="2561970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8267016" y="245481"/>
                <a:ext cx="657552" cy="457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37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16%</a:t>
                </a:r>
                <a:endParaRPr lang="ru-RU" sz="2370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  <p:grpSp>
            <p:nvGrpSpPr>
              <p:cNvPr id="2050" name="Группа 2049"/>
              <p:cNvGrpSpPr/>
              <p:nvPr/>
            </p:nvGrpSpPr>
            <p:grpSpPr>
              <a:xfrm>
                <a:off x="7646183" y="-23297"/>
                <a:ext cx="2447925" cy="2561970"/>
                <a:chOff x="7646183" y="-23297"/>
                <a:chExt cx="2447925" cy="2561970"/>
              </a:xfrm>
            </p:grpSpPr>
            <p:grpSp>
              <p:nvGrpSpPr>
                <p:cNvPr id="84" name="Группа 83"/>
                <p:cNvGrpSpPr/>
                <p:nvPr/>
              </p:nvGrpSpPr>
              <p:grpSpPr>
                <a:xfrm>
                  <a:off x="7646183" y="90748"/>
                  <a:ext cx="2447925" cy="2447925"/>
                  <a:chOff x="7631511" y="116614"/>
                  <a:chExt cx="2447925" cy="2447925"/>
                </a:xfrm>
              </p:grpSpPr>
              <p:sp>
                <p:nvSpPr>
                  <p:cNvPr id="97" name="Арка 96"/>
                  <p:cNvSpPr/>
                  <p:nvPr/>
                </p:nvSpPr>
                <p:spPr>
                  <a:xfrm rot="18321969">
                    <a:off x="7631511" y="116614"/>
                    <a:ext cx="2447925" cy="2447925"/>
                  </a:xfrm>
                  <a:prstGeom prst="blockArc">
                    <a:avLst>
                      <a:gd name="adj1" fmla="val 19399103"/>
                      <a:gd name="adj2" fmla="val 10175943"/>
                      <a:gd name="adj3" fmla="val 8588"/>
                    </a:avLst>
                  </a:prstGeom>
                  <a:solidFill>
                    <a:srgbClr val="5B9BD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Арка 97"/>
                  <p:cNvSpPr/>
                  <p:nvPr/>
                </p:nvSpPr>
                <p:spPr>
                  <a:xfrm rot="9755200">
                    <a:off x="7908904" y="394007"/>
                    <a:ext cx="1893139" cy="1893139"/>
                  </a:xfrm>
                  <a:prstGeom prst="blockArc">
                    <a:avLst>
                      <a:gd name="adj1" fmla="val 6376105"/>
                      <a:gd name="adj2" fmla="val 10137517"/>
                      <a:gd name="adj3" fmla="val 10963"/>
                    </a:avLst>
                  </a:prstGeom>
                  <a:solidFill>
                    <a:srgbClr val="BEC2C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Арка 98"/>
                  <p:cNvSpPr/>
                  <p:nvPr/>
                </p:nvSpPr>
                <p:spPr>
                  <a:xfrm rot="9829308">
                    <a:off x="8167233" y="652336"/>
                    <a:ext cx="1376480" cy="1376480"/>
                  </a:xfrm>
                  <a:prstGeom prst="blockArc">
                    <a:avLst>
                      <a:gd name="adj1" fmla="val 6324933"/>
                      <a:gd name="adj2" fmla="val 10342973"/>
                      <a:gd name="adj3" fmla="val 14495"/>
                    </a:avLst>
                  </a:prstGeom>
                  <a:solidFill>
                    <a:srgbClr val="5997B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Арка 99"/>
                  <p:cNvSpPr/>
                  <p:nvPr/>
                </p:nvSpPr>
                <p:spPr>
                  <a:xfrm rot="8225053">
                    <a:off x="8416503" y="901606"/>
                    <a:ext cx="877937" cy="877937"/>
                  </a:xfrm>
                  <a:prstGeom prst="blockArc">
                    <a:avLst>
                      <a:gd name="adj1" fmla="val 7848060"/>
                      <a:gd name="adj2" fmla="val 10400394"/>
                      <a:gd name="adj3" fmla="val 22984"/>
                    </a:avLst>
                  </a:prstGeom>
                  <a:solidFill>
                    <a:srgbClr val="4A6A6C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4" name="TextBox 93"/>
                <p:cNvSpPr txBox="1"/>
                <p:nvPr/>
              </p:nvSpPr>
              <p:spPr>
                <a:xfrm>
                  <a:off x="8257492" y="-23297"/>
                  <a:ext cx="657552" cy="457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2370" dirty="0" smtClean="0"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67%</a:t>
                  </a:r>
                  <a:endParaRPr lang="ru-RU" sz="2370" dirty="0">
                    <a:solidFill>
                      <a:schemeClr val="bg1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8257492" y="514258"/>
                  <a:ext cx="657552" cy="457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2370" dirty="0" smtClean="0"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13%</a:t>
                  </a:r>
                  <a:endParaRPr lang="ru-RU" sz="2370" dirty="0">
                    <a:solidFill>
                      <a:schemeClr val="bg1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8367166" y="782442"/>
                  <a:ext cx="524503" cy="457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2370" dirty="0"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2</a:t>
                  </a:r>
                  <a:r>
                    <a:rPr lang="ru-RU" sz="2370" dirty="0" smtClean="0"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%</a:t>
                  </a:r>
                  <a:endParaRPr lang="ru-RU" sz="2370" dirty="0">
                    <a:solidFill>
                      <a:schemeClr val="bg1"/>
                    </a:solidFill>
                    <a:latin typeface="Monotype Corsiva" panose="03010101010201010101" pitchFamily="66" charset="0"/>
                  </a:endParaRPr>
                </a:p>
              </p:txBody>
            </p:sp>
            <p:sp>
              <p:nvSpPr>
                <p:cNvPr id="156" name="Арка 155"/>
                <p:cNvSpPr/>
                <p:nvPr/>
              </p:nvSpPr>
              <p:spPr>
                <a:xfrm rot="7956604">
                  <a:off x="8431175" y="1125539"/>
                  <a:ext cx="877937" cy="877937"/>
                </a:xfrm>
                <a:prstGeom prst="blockArc">
                  <a:avLst>
                    <a:gd name="adj1" fmla="val 8146442"/>
                    <a:gd name="adj2" fmla="val 10400394"/>
                    <a:gd name="adj3" fmla="val 22984"/>
                  </a:avLst>
                </a:prstGeom>
                <a:solidFill>
                  <a:srgbClr val="4A6A6C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8367165" y="1019264"/>
                  <a:ext cx="524503" cy="457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2370" dirty="0"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2</a:t>
                  </a:r>
                  <a:r>
                    <a:rPr lang="ru-RU" sz="2370" dirty="0" smtClean="0"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%</a:t>
                  </a:r>
                  <a:endParaRPr lang="ru-RU" sz="2370" dirty="0">
                    <a:solidFill>
                      <a:schemeClr val="bg1"/>
                    </a:solidFill>
                    <a:latin typeface="Monotype Corsiva" panose="03010101010201010101" pitchFamily="66" charset="0"/>
                  </a:endParaRPr>
                </a:p>
              </p:txBody>
            </p:sp>
          </p:grpSp>
        </p:grpSp>
        <p:grpSp>
          <p:nvGrpSpPr>
            <p:cNvPr id="2048" name="Группа 2047"/>
            <p:cNvGrpSpPr/>
            <p:nvPr/>
          </p:nvGrpSpPr>
          <p:grpSpPr>
            <a:xfrm>
              <a:off x="10218859" y="150421"/>
              <a:ext cx="1823087" cy="2233720"/>
              <a:chOff x="10199902" y="375319"/>
              <a:chExt cx="1823087" cy="2233720"/>
            </a:xfrm>
          </p:grpSpPr>
          <p:sp>
            <p:nvSpPr>
              <p:cNvPr id="85" name="Овал 84"/>
              <p:cNvSpPr/>
              <p:nvPr/>
            </p:nvSpPr>
            <p:spPr>
              <a:xfrm>
                <a:off x="10244801" y="1925931"/>
                <a:ext cx="195478" cy="195478"/>
              </a:xfrm>
              <a:prstGeom prst="ellipse">
                <a:avLst/>
              </a:prstGeom>
              <a:solidFill>
                <a:srgbClr val="4A6A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6" name="Овал 85"/>
              <p:cNvSpPr/>
              <p:nvPr/>
            </p:nvSpPr>
            <p:spPr>
              <a:xfrm>
                <a:off x="10199902" y="496420"/>
                <a:ext cx="195478" cy="195478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7" name="Овал 86"/>
              <p:cNvSpPr/>
              <p:nvPr/>
            </p:nvSpPr>
            <p:spPr>
              <a:xfrm>
                <a:off x="10230499" y="1357870"/>
                <a:ext cx="195478" cy="195478"/>
              </a:xfrm>
              <a:prstGeom prst="ellipse">
                <a:avLst/>
              </a:prstGeom>
              <a:solidFill>
                <a:srgbClr val="59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8" name="Овал 87"/>
              <p:cNvSpPr/>
              <p:nvPr/>
            </p:nvSpPr>
            <p:spPr>
              <a:xfrm>
                <a:off x="10210120" y="866647"/>
                <a:ext cx="195478" cy="195478"/>
              </a:xfrm>
              <a:prstGeom prst="ellipse">
                <a:avLst/>
              </a:prstGeom>
              <a:solidFill>
                <a:srgbClr val="BEC2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0368950" y="375319"/>
                <a:ext cx="10647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В браке</a:t>
                </a:r>
                <a:endPara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0368455" y="820796"/>
                <a:ext cx="1614545" cy="633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ru-RU" sz="24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Не состоят </a:t>
                </a:r>
              </a:p>
              <a:p>
                <a:pPr>
                  <a:lnSpc>
                    <a:spcPts val="2000"/>
                  </a:lnSpc>
                </a:pPr>
                <a:r>
                  <a:rPr lang="ru-RU" sz="24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в браке</a:t>
                </a:r>
                <a:endPara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0382796" y="1328574"/>
                <a:ext cx="1600118" cy="633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ru-RU" sz="24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В активном</a:t>
                </a:r>
              </a:p>
              <a:p>
                <a:pPr>
                  <a:lnSpc>
                    <a:spcPts val="2000"/>
                  </a:lnSpc>
                </a:pPr>
                <a:r>
                  <a:rPr lang="ru-RU" sz="24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 поиске</a:t>
                </a:r>
                <a:endPara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0382796" y="1897211"/>
                <a:ext cx="1350050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ru-RU" sz="24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Есть друг</a:t>
                </a:r>
                <a:endPara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  <p:sp>
            <p:nvSpPr>
              <p:cNvPr id="158" name="Овал 157"/>
              <p:cNvSpPr/>
              <p:nvPr/>
            </p:nvSpPr>
            <p:spPr>
              <a:xfrm>
                <a:off x="10244801" y="2286909"/>
                <a:ext cx="195478" cy="195478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10382796" y="2232013"/>
                <a:ext cx="1640193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ru-RU" sz="24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Помолвлены</a:t>
                </a:r>
                <a:endPara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</p:grpSp>
      </p:grpSp>
      <p:grpSp>
        <p:nvGrpSpPr>
          <p:cNvPr id="2058" name="Группа 2057"/>
          <p:cNvGrpSpPr/>
          <p:nvPr/>
        </p:nvGrpSpPr>
        <p:grpSpPr>
          <a:xfrm>
            <a:off x="4628375" y="478805"/>
            <a:ext cx="2664509" cy="1303797"/>
            <a:chOff x="5391751" y="1866782"/>
            <a:chExt cx="2664509" cy="1303797"/>
          </a:xfrm>
        </p:grpSpPr>
        <p:sp>
          <p:nvSpPr>
            <p:cNvPr id="175" name="Полилиния 174"/>
            <p:cNvSpPr/>
            <p:nvPr/>
          </p:nvSpPr>
          <p:spPr>
            <a:xfrm rot="7272712">
              <a:off x="5797361" y="2095761"/>
              <a:ext cx="1303797" cy="845839"/>
            </a:xfrm>
            <a:custGeom>
              <a:avLst/>
              <a:gdLst>
                <a:gd name="connsiteX0" fmla="*/ 125859 w 1303797"/>
                <a:gd name="connsiteY0" fmla="*/ 413149 h 845839"/>
                <a:gd name="connsiteX1" fmla="*/ 5208 w 1303797"/>
                <a:gd name="connsiteY1" fmla="*/ 84637 h 845839"/>
                <a:gd name="connsiteX2" fmla="*/ 0 w 1303797"/>
                <a:gd name="connsiteY2" fmla="*/ 1 h 845839"/>
                <a:gd name="connsiteX3" fmla="*/ 349311 w 1303797"/>
                <a:gd name="connsiteY3" fmla="*/ 0 h 845839"/>
                <a:gd name="connsiteX4" fmla="*/ 351723 w 1303797"/>
                <a:gd name="connsiteY4" fmla="*/ 34021 h 845839"/>
                <a:gd name="connsiteX5" fmla="*/ 425286 w 1303797"/>
                <a:gd name="connsiteY5" fmla="*/ 231725 h 845839"/>
                <a:gd name="connsiteX6" fmla="*/ 1039102 w 1303797"/>
                <a:gd name="connsiteY6" fmla="*/ 469592 h 845839"/>
                <a:gd name="connsiteX7" fmla="*/ 1122083 w 1303797"/>
                <a:gd name="connsiteY7" fmla="*/ 430679 h 845839"/>
                <a:gd name="connsiteX8" fmla="*/ 1303797 w 1303797"/>
                <a:gd name="connsiteY8" fmla="*/ 730584 h 845839"/>
                <a:gd name="connsiteX9" fmla="*/ 1235878 w 1303797"/>
                <a:gd name="connsiteY9" fmla="*/ 767036 h 845839"/>
                <a:gd name="connsiteX10" fmla="*/ 125859 w 1303797"/>
                <a:gd name="connsiteY10" fmla="*/ 413149 h 84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3797" h="845839">
                  <a:moveTo>
                    <a:pt x="125859" y="413149"/>
                  </a:moveTo>
                  <a:cubicBezTo>
                    <a:pt x="62721" y="308946"/>
                    <a:pt x="22991" y="197303"/>
                    <a:pt x="5208" y="84637"/>
                  </a:cubicBezTo>
                  <a:lnTo>
                    <a:pt x="0" y="1"/>
                  </a:lnTo>
                  <a:lnTo>
                    <a:pt x="349311" y="0"/>
                  </a:lnTo>
                  <a:lnTo>
                    <a:pt x="351723" y="34021"/>
                  </a:lnTo>
                  <a:cubicBezTo>
                    <a:pt x="362953" y="101683"/>
                    <a:pt x="387198" y="168864"/>
                    <a:pt x="425286" y="231725"/>
                  </a:cubicBezTo>
                  <a:cubicBezTo>
                    <a:pt x="558594" y="451740"/>
                    <a:pt x="817308" y="545938"/>
                    <a:pt x="1039102" y="469592"/>
                  </a:cubicBezTo>
                  <a:lnTo>
                    <a:pt x="1122083" y="430679"/>
                  </a:lnTo>
                  <a:lnTo>
                    <a:pt x="1303797" y="730584"/>
                  </a:lnTo>
                  <a:lnTo>
                    <a:pt x="1235878" y="767036"/>
                  </a:lnTo>
                  <a:cubicBezTo>
                    <a:pt x="844502" y="951335"/>
                    <a:pt x="362624" y="803913"/>
                    <a:pt x="125859" y="413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057" name="Группа 2056"/>
            <p:cNvGrpSpPr/>
            <p:nvPr/>
          </p:nvGrpSpPr>
          <p:grpSpPr>
            <a:xfrm>
              <a:off x="5391751" y="2107414"/>
              <a:ext cx="2664509" cy="821654"/>
              <a:chOff x="5391751" y="2107414"/>
              <a:chExt cx="2664509" cy="821654"/>
            </a:xfrm>
          </p:grpSpPr>
          <p:sp>
            <p:nvSpPr>
              <p:cNvPr id="174" name="Полилиния 173"/>
              <p:cNvSpPr/>
              <p:nvPr/>
            </p:nvSpPr>
            <p:spPr>
              <a:xfrm rot="7272712">
                <a:off x="7073911" y="2283973"/>
                <a:ext cx="576692" cy="713497"/>
              </a:xfrm>
              <a:custGeom>
                <a:avLst/>
                <a:gdLst>
                  <a:gd name="connsiteX0" fmla="*/ 1225 w 576692"/>
                  <a:gd name="connsiteY0" fmla="*/ 713497 h 713497"/>
                  <a:gd name="connsiteX1" fmla="*/ 0 w 576692"/>
                  <a:gd name="connsiteY1" fmla="*/ 693594 h 713497"/>
                  <a:gd name="connsiteX2" fmla="*/ 331226 w 576692"/>
                  <a:gd name="connsiteY2" fmla="*/ 43329 h 713497"/>
                  <a:gd name="connsiteX3" fmla="*/ 394978 w 576692"/>
                  <a:gd name="connsiteY3" fmla="*/ 0 h 713497"/>
                  <a:gd name="connsiteX4" fmla="*/ 576692 w 576692"/>
                  <a:gd name="connsiteY4" fmla="*/ 299905 h 713497"/>
                  <a:gd name="connsiteX5" fmla="*/ 503785 w 576692"/>
                  <a:gd name="connsiteY5" fmla="*/ 355445 h 713497"/>
                  <a:gd name="connsiteX6" fmla="*/ 349726 w 576692"/>
                  <a:gd name="connsiteY6" fmla="*/ 710567 h 713497"/>
                  <a:gd name="connsiteX7" fmla="*/ 349934 w 576692"/>
                  <a:gd name="connsiteY7" fmla="*/ 713497 h 713497"/>
                  <a:gd name="connsiteX8" fmla="*/ 1225 w 576692"/>
                  <a:gd name="connsiteY8" fmla="*/ 713497 h 71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6692" h="713497">
                    <a:moveTo>
                      <a:pt x="1225" y="713497"/>
                    </a:moveTo>
                    <a:lnTo>
                      <a:pt x="0" y="693594"/>
                    </a:lnTo>
                    <a:cubicBezTo>
                      <a:pt x="8546" y="441406"/>
                      <a:pt x="124501" y="200286"/>
                      <a:pt x="331226" y="43329"/>
                    </a:cubicBezTo>
                    <a:lnTo>
                      <a:pt x="394978" y="0"/>
                    </a:lnTo>
                    <a:lnTo>
                      <a:pt x="576692" y="299905"/>
                    </a:lnTo>
                    <a:lnTo>
                      <a:pt x="503785" y="355445"/>
                    </a:lnTo>
                    <a:cubicBezTo>
                      <a:pt x="406444" y="447590"/>
                      <a:pt x="352883" y="576201"/>
                      <a:pt x="349726" y="710567"/>
                    </a:cubicBezTo>
                    <a:lnTo>
                      <a:pt x="349934" y="713497"/>
                    </a:lnTo>
                    <a:lnTo>
                      <a:pt x="1225" y="713497"/>
                    </a:lnTo>
                    <a:close/>
                  </a:path>
                </a:pathLst>
              </a:custGeom>
              <a:solidFill>
                <a:srgbClr val="CA6464"/>
              </a:solidFill>
              <a:ln>
                <a:solidFill>
                  <a:srgbClr val="CA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5391751" y="2118231"/>
                <a:ext cx="657552" cy="457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37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67%</a:t>
                </a:r>
                <a:endParaRPr lang="ru-RU" sz="2370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7398708" y="2151342"/>
                <a:ext cx="657552" cy="457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37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33%</a:t>
                </a:r>
                <a:endParaRPr lang="ru-RU" sz="2370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  <p:cxnSp>
            <p:nvCxnSpPr>
              <p:cNvPr id="188" name="Прямая соединительная линия 187"/>
              <p:cNvCxnSpPr/>
              <p:nvPr/>
            </p:nvCxnSpPr>
            <p:spPr>
              <a:xfrm flipH="1">
                <a:off x="7388968" y="2540531"/>
                <a:ext cx="634314" cy="0"/>
              </a:xfrm>
              <a:prstGeom prst="line">
                <a:avLst/>
              </a:prstGeom>
              <a:ln>
                <a:solidFill>
                  <a:srgbClr val="CA64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Прямая соединительная линия 188"/>
              <p:cNvCxnSpPr/>
              <p:nvPr/>
            </p:nvCxnSpPr>
            <p:spPr>
              <a:xfrm flipH="1">
                <a:off x="5448279" y="2502073"/>
                <a:ext cx="634314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/>
              <p:cNvSpPr txBox="1"/>
              <p:nvPr/>
            </p:nvSpPr>
            <p:spPr>
              <a:xfrm>
                <a:off x="6161643" y="2107414"/>
                <a:ext cx="442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М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7087939" y="2372724"/>
                <a:ext cx="442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Ж</a:t>
                </a:r>
                <a:endParaRPr lang="ru-RU" sz="2400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</p:grpSp>
      </p:grpSp>
      <p:sp>
        <p:nvSpPr>
          <p:cNvPr id="194" name="TextBox 193"/>
          <p:cNvSpPr txBox="1"/>
          <p:nvPr/>
        </p:nvSpPr>
        <p:spPr>
          <a:xfrm>
            <a:off x="7636984" y="5660974"/>
            <a:ext cx="524503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>
                <a:solidFill>
                  <a:schemeClr val="bg1"/>
                </a:solidFill>
                <a:latin typeface="Monotype Corsiva" panose="03010101010201010101" pitchFamily="66" charset="0"/>
              </a:rPr>
              <a:t>7</a:t>
            </a:r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7035988" y="5486584"/>
            <a:ext cx="657552" cy="4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7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12%</a:t>
            </a:r>
            <a:endParaRPr lang="ru-RU" sz="237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63" name="Овал 162"/>
          <p:cNvSpPr/>
          <p:nvPr/>
        </p:nvSpPr>
        <p:spPr>
          <a:xfrm>
            <a:off x="11722931" y="6372819"/>
            <a:ext cx="399517" cy="37986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Monotype Corsiva" panose="03010101010201010101" pitchFamily="66" charset="0"/>
              </a:rPr>
              <a:t>7</a:t>
            </a:r>
          </a:p>
        </p:txBody>
      </p:sp>
      <p:grpSp>
        <p:nvGrpSpPr>
          <p:cNvPr id="2052" name="Группа 2051"/>
          <p:cNvGrpSpPr/>
          <p:nvPr/>
        </p:nvGrpSpPr>
        <p:grpSpPr>
          <a:xfrm>
            <a:off x="0" y="-265893"/>
            <a:ext cx="12208976" cy="7476624"/>
            <a:chOff x="-16976" y="-242947"/>
            <a:chExt cx="12208976" cy="7476624"/>
          </a:xfrm>
        </p:grpSpPr>
        <p:grpSp>
          <p:nvGrpSpPr>
            <p:cNvPr id="2051" name="Группа 2050"/>
            <p:cNvGrpSpPr/>
            <p:nvPr/>
          </p:nvGrpSpPr>
          <p:grpSpPr>
            <a:xfrm>
              <a:off x="-16976" y="-242947"/>
              <a:ext cx="12208976" cy="7476624"/>
              <a:chOff x="-16976" y="-198897"/>
              <a:chExt cx="12208976" cy="7476624"/>
            </a:xfrm>
          </p:grpSpPr>
          <p:grpSp>
            <p:nvGrpSpPr>
              <p:cNvPr id="128" name="Группа 127"/>
              <p:cNvGrpSpPr/>
              <p:nvPr/>
            </p:nvGrpSpPr>
            <p:grpSpPr>
              <a:xfrm>
                <a:off x="-16976" y="-198897"/>
                <a:ext cx="12208976" cy="7476624"/>
                <a:chOff x="4080" y="-175409"/>
                <a:chExt cx="12208976" cy="7476624"/>
              </a:xfrm>
            </p:grpSpPr>
            <p:sp>
              <p:nvSpPr>
                <p:cNvPr id="131" name="Прямоугольник 130"/>
                <p:cNvSpPr/>
                <p:nvPr/>
              </p:nvSpPr>
              <p:spPr>
                <a:xfrm>
                  <a:off x="4080" y="-175409"/>
                  <a:ext cx="12208976" cy="7476624"/>
                </a:xfrm>
                <a:prstGeom prst="rect">
                  <a:avLst/>
                </a:prstGeom>
                <a:solidFill>
                  <a:srgbClr val="273848">
                    <a:alpha val="7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32" name="Скругленный прямоугольник 131"/>
                <p:cNvSpPr/>
                <p:nvPr/>
              </p:nvSpPr>
              <p:spPr>
                <a:xfrm>
                  <a:off x="2200101" y="1152059"/>
                  <a:ext cx="8225919" cy="4708140"/>
                </a:xfrm>
                <a:prstGeom prst="roundRect">
                  <a:avLst/>
                </a:prstGeom>
                <a:solidFill>
                  <a:srgbClr val="273848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129" name="TextBox 128"/>
              <p:cNvSpPr txBox="1"/>
              <p:nvPr/>
            </p:nvSpPr>
            <p:spPr>
              <a:xfrm>
                <a:off x="4747713" y="1164423"/>
                <a:ext cx="33153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5400" dirty="0" smtClean="0">
                    <a:solidFill>
                      <a:schemeClr val="bg1"/>
                    </a:solidFill>
                    <a:latin typeface="Monotype Corsiva" panose="03010101010201010101" pitchFamily="66" charset="0"/>
                  </a:rPr>
                  <a:t>Новые люди</a:t>
                </a:r>
                <a:endParaRPr lang="ru-RU" sz="5400" dirty="0">
                  <a:solidFill>
                    <a:schemeClr val="bg1"/>
                  </a:solidFill>
                  <a:latin typeface="Monotype Corsiva" panose="03010101010201010101" pitchFamily="66" charset="0"/>
                </a:endParaRPr>
              </a:p>
            </p:txBody>
          </p:sp>
        </p:grpSp>
        <p:pic>
          <p:nvPicPr>
            <p:cNvPr id="3074" name="Picture 2" descr="https://i0.wp.com/vestnik-lesnoy.ru/wp-content/uploads/2021/03/%D0%91%D0%B5%D0%BB%D1%8B%D0%B9-%D0%BB%D0%BE%D0%B3%D0%BE%D1%82%D0%B8%D0%BF-%D0%BD%D0%BE%D0%B2%D1%8B%D0%B5-%D0%BB%D1%8E%D0%B4%D0%B8-rtgrt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5" r="16656"/>
            <a:stretch/>
          </p:blipFill>
          <p:spPr bwMode="auto">
            <a:xfrm>
              <a:off x="4922449" y="2273527"/>
              <a:ext cx="3014148" cy="274330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9" name="Группа 2048"/>
          <p:cNvGrpSpPr/>
          <p:nvPr/>
        </p:nvGrpSpPr>
        <p:grpSpPr>
          <a:xfrm>
            <a:off x="0" y="-265893"/>
            <a:ext cx="12208976" cy="7476624"/>
            <a:chOff x="-27420" y="-194315"/>
            <a:chExt cx="12208976" cy="7476624"/>
          </a:xfrm>
        </p:grpSpPr>
        <p:sp>
          <p:nvSpPr>
            <p:cNvPr id="135" name="Прямоугольник 134"/>
            <p:cNvSpPr/>
            <p:nvPr/>
          </p:nvSpPr>
          <p:spPr>
            <a:xfrm>
              <a:off x="-27420" y="-194315"/>
              <a:ext cx="12208976" cy="7476624"/>
            </a:xfrm>
            <a:prstGeom prst="rect">
              <a:avLst/>
            </a:prstGeom>
            <a:solidFill>
              <a:srgbClr val="273848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7" name="Скругленный прямоугольник 136"/>
            <p:cNvSpPr/>
            <p:nvPr/>
          </p:nvSpPr>
          <p:spPr>
            <a:xfrm>
              <a:off x="1313903" y="126596"/>
              <a:ext cx="10004412" cy="6718309"/>
            </a:xfrm>
            <a:prstGeom prst="roundRect">
              <a:avLst/>
            </a:prstGeom>
            <a:solidFill>
              <a:srgbClr val="27384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0" name="Прямоугольник 139"/>
            <p:cNvSpPr/>
            <p:nvPr/>
          </p:nvSpPr>
          <p:spPr>
            <a:xfrm>
              <a:off x="2388500" y="1284924"/>
              <a:ext cx="8061236" cy="4531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200"/>
            </a:p>
          </p:txBody>
        </p:sp>
        <p:pic>
          <p:nvPicPr>
            <p:cNvPr id="141" name="Рисунок 1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8713" y="2308259"/>
              <a:ext cx="4463423" cy="3410937"/>
            </a:xfrm>
            <a:prstGeom prst="rect">
              <a:avLst/>
            </a:prstGeom>
          </p:spPr>
        </p:pic>
        <p:sp>
          <p:nvSpPr>
            <p:cNvPr id="142" name="Прямоугольник 141"/>
            <p:cNvSpPr/>
            <p:nvPr/>
          </p:nvSpPr>
          <p:spPr>
            <a:xfrm>
              <a:off x="5839665" y="1509908"/>
              <a:ext cx="9258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400" b="1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Пол</a:t>
              </a:r>
              <a:endParaRPr lang="ru-RU" sz="2400" b="1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2347632" y="2850400"/>
              <a:ext cx="25777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400" b="1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Место проживания</a:t>
              </a:r>
              <a:endParaRPr lang="ru-RU" sz="2400" b="1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44" name="Прямоугольник 143"/>
            <p:cNvSpPr/>
            <p:nvPr/>
          </p:nvSpPr>
          <p:spPr>
            <a:xfrm>
              <a:off x="2768161" y="3811104"/>
              <a:ext cx="23949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400" b="1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Образование</a:t>
              </a:r>
              <a:endParaRPr lang="ru-RU" sz="2400" b="1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45" name="Прямоугольник 144"/>
            <p:cNvSpPr/>
            <p:nvPr/>
          </p:nvSpPr>
          <p:spPr>
            <a:xfrm>
              <a:off x="3003318" y="1966804"/>
              <a:ext cx="25585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400" b="1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Семейное положение</a:t>
              </a:r>
              <a:endParaRPr lang="ru-RU" sz="2400" b="1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46" name="Прямоугольник 145"/>
            <p:cNvSpPr/>
            <p:nvPr/>
          </p:nvSpPr>
          <p:spPr>
            <a:xfrm>
              <a:off x="6799533" y="1947714"/>
              <a:ext cx="26967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400" b="1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Возрастная группа</a:t>
              </a:r>
              <a:endParaRPr lang="ru-RU" sz="2400" b="1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7152585" y="3798078"/>
              <a:ext cx="23989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400" b="1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Главное в жизни</a:t>
              </a:r>
              <a:endParaRPr lang="ru-RU" sz="2400" b="1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48" name="Прямоугольник 147"/>
            <p:cNvSpPr/>
            <p:nvPr/>
          </p:nvSpPr>
          <p:spPr>
            <a:xfrm>
              <a:off x="7456041" y="2884109"/>
              <a:ext cx="29701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400" b="1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Политические взгляды</a:t>
              </a:r>
              <a:endParaRPr lang="ru-RU" sz="2400" b="1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49" name="Прямоугольник 148"/>
            <p:cNvSpPr/>
            <p:nvPr/>
          </p:nvSpPr>
          <p:spPr>
            <a:xfrm>
              <a:off x="5705315" y="1761568"/>
              <a:ext cx="127715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200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Мужчина</a:t>
              </a:r>
              <a:endParaRPr lang="ru-RU" sz="2200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50" name="Прямоугольник 149"/>
            <p:cNvSpPr/>
            <p:nvPr/>
          </p:nvSpPr>
          <p:spPr>
            <a:xfrm>
              <a:off x="3478885" y="2238365"/>
              <a:ext cx="136043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200" dirty="0">
                  <a:solidFill>
                    <a:srgbClr val="273848"/>
                  </a:solidFill>
                  <a:latin typeface="Monotype Corsiva" panose="03010101010201010101" pitchFamily="66" charset="0"/>
                </a:rPr>
                <a:t>В</a:t>
              </a:r>
              <a:r>
                <a:rPr lang="ru-RU" sz="2200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 браке</a:t>
              </a:r>
              <a:endParaRPr lang="ru-RU" sz="2200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51" name="Прямоугольник 150"/>
            <p:cNvSpPr/>
            <p:nvPr/>
          </p:nvSpPr>
          <p:spPr>
            <a:xfrm>
              <a:off x="7595800" y="2238804"/>
              <a:ext cx="123846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200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21-30 лет</a:t>
              </a:r>
              <a:endParaRPr lang="ru-RU" sz="2200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52" name="Прямоугольник 151"/>
            <p:cNvSpPr/>
            <p:nvPr/>
          </p:nvSpPr>
          <p:spPr>
            <a:xfrm>
              <a:off x="7727612" y="3155054"/>
              <a:ext cx="236037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200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Умеренные</a:t>
              </a:r>
              <a:endParaRPr lang="ru-RU" sz="2200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53" name="Прямоугольник 152"/>
            <p:cNvSpPr/>
            <p:nvPr/>
          </p:nvSpPr>
          <p:spPr>
            <a:xfrm>
              <a:off x="2547877" y="3132550"/>
              <a:ext cx="222159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200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Санкт-Петербург</a:t>
              </a:r>
              <a:endParaRPr lang="ru-RU" sz="2200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54" name="Прямоугольник 153"/>
            <p:cNvSpPr/>
            <p:nvPr/>
          </p:nvSpPr>
          <p:spPr>
            <a:xfrm>
              <a:off x="7541020" y="4080476"/>
              <a:ext cx="181491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200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Саморазвитие и наука</a:t>
              </a:r>
              <a:endParaRPr lang="ru-RU" sz="2200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55" name="Прямоугольник 154"/>
            <p:cNvSpPr/>
            <p:nvPr/>
          </p:nvSpPr>
          <p:spPr>
            <a:xfrm>
              <a:off x="3263864" y="4075381"/>
              <a:ext cx="147955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2200" dirty="0" smtClean="0">
                  <a:solidFill>
                    <a:srgbClr val="273848"/>
                  </a:solidFill>
                  <a:latin typeface="Monotype Corsiva" panose="03010101010201010101" pitchFamily="66" charset="0"/>
                </a:rPr>
                <a:t>Высшее</a:t>
              </a:r>
              <a:endParaRPr lang="ru-RU" sz="2200" dirty="0">
                <a:solidFill>
                  <a:srgbClr val="273848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139" name="Прямоугольник 138"/>
            <p:cNvSpPr/>
            <p:nvPr/>
          </p:nvSpPr>
          <p:spPr>
            <a:xfrm>
              <a:off x="4128202" y="356389"/>
              <a:ext cx="45928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ru-RU" sz="4000" b="1" dirty="0" smtClean="0">
                  <a:solidFill>
                    <a:schemeClr val="bg1"/>
                  </a:solidFill>
                  <a:latin typeface="Monotype Corsiva" panose="03010101010201010101" pitchFamily="66" charset="0"/>
                </a:rPr>
                <a:t>Новые люди</a:t>
              </a:r>
              <a:endParaRPr lang="ru-RU" sz="4000" b="1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5165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4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 animBg="1"/>
      <p:bldP spid="21" grpId="0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52" grpId="0" animBg="1"/>
      <p:bldP spid="53" grpId="0" animBg="1"/>
      <p:bldP spid="54" grpId="0"/>
      <p:bldP spid="55" grpId="0"/>
      <p:bldP spid="56" grpId="0"/>
      <p:bldP spid="57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94" grpId="0"/>
      <p:bldP spid="1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02766" y="14616"/>
            <a:ext cx="56862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40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Усредненный портрет избирателя</a:t>
            </a:r>
            <a:endParaRPr lang="ru-RU" sz="4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6" name="Полилиния 35"/>
          <p:cNvSpPr/>
          <p:nvPr/>
        </p:nvSpPr>
        <p:spPr>
          <a:xfrm>
            <a:off x="3913589" y="2460818"/>
            <a:ext cx="1521468" cy="1067714"/>
          </a:xfrm>
          <a:custGeom>
            <a:avLst/>
            <a:gdLst>
              <a:gd name="connsiteX0" fmla="*/ 974842 w 1521468"/>
              <a:gd name="connsiteY0" fmla="*/ 0 h 1067714"/>
              <a:gd name="connsiteX1" fmla="*/ 987611 w 1521468"/>
              <a:gd name="connsiteY1" fmla="*/ 0 h 1067714"/>
              <a:gd name="connsiteX2" fmla="*/ 1521468 w 1521468"/>
              <a:gd name="connsiteY2" fmla="*/ 533857 h 1067714"/>
              <a:gd name="connsiteX3" fmla="*/ 1521467 w 1521468"/>
              <a:gd name="connsiteY3" fmla="*/ 533857 h 1067714"/>
              <a:gd name="connsiteX4" fmla="*/ 987610 w 1521468"/>
              <a:gd name="connsiteY4" fmla="*/ 1067714 h 1067714"/>
              <a:gd name="connsiteX5" fmla="*/ 0 w 1521468"/>
              <a:gd name="connsiteY5" fmla="*/ 1067714 h 1067714"/>
              <a:gd name="connsiteX6" fmla="*/ 83510 w 1521468"/>
              <a:gd name="connsiteY6" fmla="*/ 894358 h 1067714"/>
              <a:gd name="connsiteX7" fmla="*/ 798455 w 1521468"/>
              <a:gd name="connsiteY7" fmla="*/ 107158 h 1067714"/>
              <a:gd name="connsiteX8" fmla="*/ 974842 w 1521468"/>
              <a:gd name="connsiteY8" fmla="*/ 0 h 10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1468" h="1067714">
                <a:moveTo>
                  <a:pt x="974842" y="0"/>
                </a:moveTo>
                <a:lnTo>
                  <a:pt x="987611" y="0"/>
                </a:lnTo>
                <a:cubicBezTo>
                  <a:pt x="1282452" y="0"/>
                  <a:pt x="1521468" y="239016"/>
                  <a:pt x="1521468" y="533857"/>
                </a:cubicBezTo>
                <a:lnTo>
                  <a:pt x="1521467" y="533857"/>
                </a:lnTo>
                <a:cubicBezTo>
                  <a:pt x="1521467" y="828698"/>
                  <a:pt x="1282451" y="1067714"/>
                  <a:pt x="987610" y="1067714"/>
                </a:cubicBezTo>
                <a:lnTo>
                  <a:pt x="0" y="1067714"/>
                </a:lnTo>
                <a:lnTo>
                  <a:pt x="83510" y="894358"/>
                </a:lnTo>
                <a:cubicBezTo>
                  <a:pt x="255377" y="577981"/>
                  <a:pt x="501486" y="307786"/>
                  <a:pt x="798455" y="107158"/>
                </a:cubicBezTo>
                <a:lnTo>
                  <a:pt x="974842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  <a:effectLst>
            <a:innerShdw blurRad="63500" dist="889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олилиния 34"/>
          <p:cNvSpPr/>
          <p:nvPr/>
        </p:nvSpPr>
        <p:spPr>
          <a:xfrm>
            <a:off x="6315124" y="2460819"/>
            <a:ext cx="1692173" cy="1067713"/>
          </a:xfrm>
          <a:custGeom>
            <a:avLst/>
            <a:gdLst>
              <a:gd name="connsiteX0" fmla="*/ 533857 w 1692173"/>
              <a:gd name="connsiteY0" fmla="*/ 0 h 1067713"/>
              <a:gd name="connsiteX1" fmla="*/ 717331 w 1692173"/>
              <a:gd name="connsiteY1" fmla="*/ 0 h 1067713"/>
              <a:gd name="connsiteX2" fmla="*/ 893718 w 1692173"/>
              <a:gd name="connsiteY2" fmla="*/ 107158 h 1067713"/>
              <a:gd name="connsiteX3" fmla="*/ 1608663 w 1692173"/>
              <a:gd name="connsiteY3" fmla="*/ 894358 h 1067713"/>
              <a:gd name="connsiteX4" fmla="*/ 1692173 w 1692173"/>
              <a:gd name="connsiteY4" fmla="*/ 1067713 h 1067713"/>
              <a:gd name="connsiteX5" fmla="*/ 533857 w 1692173"/>
              <a:gd name="connsiteY5" fmla="*/ 1067713 h 1067713"/>
              <a:gd name="connsiteX6" fmla="*/ 10846 w 1692173"/>
              <a:gd name="connsiteY6" fmla="*/ 641447 h 1067713"/>
              <a:gd name="connsiteX7" fmla="*/ 0 w 1692173"/>
              <a:gd name="connsiteY7" fmla="*/ 533857 h 1067713"/>
              <a:gd name="connsiteX8" fmla="*/ 10846 w 1692173"/>
              <a:gd name="connsiteY8" fmla="*/ 426266 h 1067713"/>
              <a:gd name="connsiteX9" fmla="*/ 533857 w 1692173"/>
              <a:gd name="connsiteY9" fmla="*/ 0 h 106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2173" h="1067713">
                <a:moveTo>
                  <a:pt x="533857" y="0"/>
                </a:moveTo>
                <a:lnTo>
                  <a:pt x="717331" y="0"/>
                </a:lnTo>
                <a:lnTo>
                  <a:pt x="893718" y="107158"/>
                </a:lnTo>
                <a:cubicBezTo>
                  <a:pt x="1190688" y="307786"/>
                  <a:pt x="1436797" y="577981"/>
                  <a:pt x="1608663" y="894358"/>
                </a:cubicBezTo>
                <a:lnTo>
                  <a:pt x="1692173" y="1067713"/>
                </a:lnTo>
                <a:lnTo>
                  <a:pt x="533857" y="1067713"/>
                </a:lnTo>
                <a:cubicBezTo>
                  <a:pt x="275871" y="1067713"/>
                  <a:pt x="60627" y="884717"/>
                  <a:pt x="10846" y="641447"/>
                </a:cubicBezTo>
                <a:lnTo>
                  <a:pt x="0" y="533857"/>
                </a:lnTo>
                <a:lnTo>
                  <a:pt x="10846" y="426266"/>
                </a:lnTo>
                <a:cubicBezTo>
                  <a:pt x="60627" y="182997"/>
                  <a:pt x="275871" y="0"/>
                  <a:pt x="533857" y="0"/>
                </a:cubicBez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олилиния 33"/>
          <p:cNvSpPr/>
          <p:nvPr/>
        </p:nvSpPr>
        <p:spPr>
          <a:xfrm>
            <a:off x="7169956" y="4022708"/>
            <a:ext cx="1023322" cy="1067713"/>
          </a:xfrm>
          <a:custGeom>
            <a:avLst/>
            <a:gdLst>
              <a:gd name="connsiteX0" fmla="*/ 533857 w 1023322"/>
              <a:gd name="connsiteY0" fmla="*/ 0 h 1067713"/>
              <a:gd name="connsiteX1" fmla="*/ 986082 w 1023322"/>
              <a:gd name="connsiteY1" fmla="*/ 0 h 1067713"/>
              <a:gd name="connsiteX2" fmla="*/ 1011794 w 1023322"/>
              <a:gd name="connsiteY2" fmla="*/ 168477 h 1067713"/>
              <a:gd name="connsiteX3" fmla="*/ 1023322 w 1023322"/>
              <a:gd name="connsiteY3" fmla="*/ 396771 h 1067713"/>
              <a:gd name="connsiteX4" fmla="*/ 922938 w 1023322"/>
              <a:gd name="connsiteY4" fmla="*/ 1060748 h 1067713"/>
              <a:gd name="connsiteX5" fmla="*/ 920389 w 1023322"/>
              <a:gd name="connsiteY5" fmla="*/ 1067713 h 1067713"/>
              <a:gd name="connsiteX6" fmla="*/ 533857 w 1023322"/>
              <a:gd name="connsiteY6" fmla="*/ 1067713 h 1067713"/>
              <a:gd name="connsiteX7" fmla="*/ 10846 w 1023322"/>
              <a:gd name="connsiteY7" fmla="*/ 641447 h 1067713"/>
              <a:gd name="connsiteX8" fmla="*/ 0 w 1023322"/>
              <a:gd name="connsiteY8" fmla="*/ 533857 h 1067713"/>
              <a:gd name="connsiteX9" fmla="*/ 10846 w 1023322"/>
              <a:gd name="connsiteY9" fmla="*/ 426266 h 1067713"/>
              <a:gd name="connsiteX10" fmla="*/ 533857 w 1023322"/>
              <a:gd name="connsiteY10" fmla="*/ 0 h 106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23322" h="1067713">
                <a:moveTo>
                  <a:pt x="533857" y="0"/>
                </a:moveTo>
                <a:lnTo>
                  <a:pt x="986082" y="0"/>
                </a:lnTo>
                <a:lnTo>
                  <a:pt x="1011794" y="168477"/>
                </a:lnTo>
                <a:cubicBezTo>
                  <a:pt x="1019417" y="243538"/>
                  <a:pt x="1023322" y="319699"/>
                  <a:pt x="1023322" y="396771"/>
                </a:cubicBezTo>
                <a:cubicBezTo>
                  <a:pt x="1023322" y="627989"/>
                  <a:pt x="988177" y="850998"/>
                  <a:pt x="922938" y="1060748"/>
                </a:cubicBezTo>
                <a:lnTo>
                  <a:pt x="920389" y="1067713"/>
                </a:lnTo>
                <a:lnTo>
                  <a:pt x="533857" y="1067713"/>
                </a:lnTo>
                <a:cubicBezTo>
                  <a:pt x="275871" y="1067713"/>
                  <a:pt x="60627" y="884717"/>
                  <a:pt x="10846" y="641447"/>
                </a:cubicBezTo>
                <a:lnTo>
                  <a:pt x="0" y="533857"/>
                </a:lnTo>
                <a:lnTo>
                  <a:pt x="10846" y="426266"/>
                </a:lnTo>
                <a:cubicBezTo>
                  <a:pt x="60627" y="182997"/>
                  <a:pt x="275871" y="0"/>
                  <a:pt x="533857" y="0"/>
                </a:cubicBez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3727608" y="4022708"/>
            <a:ext cx="1023322" cy="1067714"/>
          </a:xfrm>
          <a:custGeom>
            <a:avLst/>
            <a:gdLst>
              <a:gd name="connsiteX0" fmla="*/ 37240 w 1023322"/>
              <a:gd name="connsiteY0" fmla="*/ 0 h 1067714"/>
              <a:gd name="connsiteX1" fmla="*/ 489465 w 1023322"/>
              <a:gd name="connsiteY1" fmla="*/ 0 h 1067714"/>
              <a:gd name="connsiteX2" fmla="*/ 1023322 w 1023322"/>
              <a:gd name="connsiteY2" fmla="*/ 533857 h 1067714"/>
              <a:gd name="connsiteX3" fmla="*/ 1023321 w 1023322"/>
              <a:gd name="connsiteY3" fmla="*/ 533857 h 1067714"/>
              <a:gd name="connsiteX4" fmla="*/ 489464 w 1023322"/>
              <a:gd name="connsiteY4" fmla="*/ 1067714 h 1067714"/>
              <a:gd name="connsiteX5" fmla="*/ 102934 w 1023322"/>
              <a:gd name="connsiteY5" fmla="*/ 1067714 h 1067714"/>
              <a:gd name="connsiteX6" fmla="*/ 100384 w 1023322"/>
              <a:gd name="connsiteY6" fmla="*/ 1060747 h 1067714"/>
              <a:gd name="connsiteX7" fmla="*/ 0 w 1023322"/>
              <a:gd name="connsiteY7" fmla="*/ 396770 h 1067714"/>
              <a:gd name="connsiteX8" fmla="*/ 11528 w 1023322"/>
              <a:gd name="connsiteY8" fmla="*/ 168476 h 1067714"/>
              <a:gd name="connsiteX9" fmla="*/ 37240 w 1023322"/>
              <a:gd name="connsiteY9" fmla="*/ 0 h 10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3322" h="1067714">
                <a:moveTo>
                  <a:pt x="37240" y="0"/>
                </a:moveTo>
                <a:lnTo>
                  <a:pt x="489465" y="0"/>
                </a:lnTo>
                <a:cubicBezTo>
                  <a:pt x="784306" y="0"/>
                  <a:pt x="1023322" y="239016"/>
                  <a:pt x="1023322" y="533857"/>
                </a:cubicBezTo>
                <a:lnTo>
                  <a:pt x="1023321" y="533857"/>
                </a:lnTo>
                <a:cubicBezTo>
                  <a:pt x="1023321" y="828698"/>
                  <a:pt x="784305" y="1067714"/>
                  <a:pt x="489464" y="1067714"/>
                </a:cubicBezTo>
                <a:lnTo>
                  <a:pt x="102934" y="1067714"/>
                </a:lnTo>
                <a:lnTo>
                  <a:pt x="100384" y="1060747"/>
                </a:lnTo>
                <a:cubicBezTo>
                  <a:pt x="35145" y="850997"/>
                  <a:pt x="0" y="627988"/>
                  <a:pt x="0" y="396770"/>
                </a:cubicBezTo>
                <a:cubicBezTo>
                  <a:pt x="0" y="319698"/>
                  <a:pt x="3905" y="243537"/>
                  <a:pt x="11528" y="168476"/>
                </a:cubicBezTo>
                <a:lnTo>
                  <a:pt x="37240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  <a:effectLst>
            <a:innerShdw blurRad="63500" dist="889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6485829" y="5496039"/>
            <a:ext cx="1430511" cy="1002777"/>
          </a:xfrm>
          <a:custGeom>
            <a:avLst/>
            <a:gdLst>
              <a:gd name="connsiteX0" fmla="*/ 533857 w 1430511"/>
              <a:gd name="connsiteY0" fmla="*/ 0 h 1002777"/>
              <a:gd name="connsiteX1" fmla="*/ 1430511 w 1430511"/>
              <a:gd name="connsiteY1" fmla="*/ 0 h 1002777"/>
              <a:gd name="connsiteX2" fmla="*/ 1326116 w 1430511"/>
              <a:gd name="connsiteY2" fmla="*/ 171839 h 1002777"/>
              <a:gd name="connsiteX3" fmla="*/ 343734 w 1430511"/>
              <a:gd name="connsiteY3" fmla="*/ 980808 h 1002777"/>
              <a:gd name="connsiteX4" fmla="*/ 283712 w 1430511"/>
              <a:gd name="connsiteY4" fmla="*/ 1002777 h 1002777"/>
              <a:gd name="connsiteX5" fmla="*/ 235373 w 1430511"/>
              <a:gd name="connsiteY5" fmla="*/ 976539 h 1002777"/>
              <a:gd name="connsiteX6" fmla="*/ 10846 w 1430511"/>
              <a:gd name="connsiteY6" fmla="*/ 641447 h 1002777"/>
              <a:gd name="connsiteX7" fmla="*/ 0 w 1430511"/>
              <a:gd name="connsiteY7" fmla="*/ 533857 h 1002777"/>
              <a:gd name="connsiteX8" fmla="*/ 10846 w 1430511"/>
              <a:gd name="connsiteY8" fmla="*/ 426266 h 1002777"/>
              <a:gd name="connsiteX9" fmla="*/ 533857 w 1430511"/>
              <a:gd name="connsiteY9" fmla="*/ 0 h 100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0511" h="1002777">
                <a:moveTo>
                  <a:pt x="533857" y="0"/>
                </a:moveTo>
                <a:lnTo>
                  <a:pt x="1430511" y="0"/>
                </a:lnTo>
                <a:lnTo>
                  <a:pt x="1326116" y="171839"/>
                </a:lnTo>
                <a:cubicBezTo>
                  <a:pt x="1085362" y="528202"/>
                  <a:pt x="744434" y="811327"/>
                  <a:pt x="343734" y="980808"/>
                </a:cubicBezTo>
                <a:lnTo>
                  <a:pt x="283712" y="1002777"/>
                </a:lnTo>
                <a:lnTo>
                  <a:pt x="235373" y="976539"/>
                </a:lnTo>
                <a:cubicBezTo>
                  <a:pt x="121767" y="899788"/>
                  <a:pt x="39292" y="780458"/>
                  <a:pt x="10846" y="641447"/>
                </a:cubicBezTo>
                <a:lnTo>
                  <a:pt x="0" y="533857"/>
                </a:lnTo>
                <a:lnTo>
                  <a:pt x="10846" y="426266"/>
                </a:lnTo>
                <a:cubicBezTo>
                  <a:pt x="60627" y="182997"/>
                  <a:pt x="275871" y="0"/>
                  <a:pt x="533857" y="0"/>
                </a:cubicBez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4004547" y="5496040"/>
            <a:ext cx="1430509" cy="1002776"/>
          </a:xfrm>
          <a:custGeom>
            <a:avLst/>
            <a:gdLst>
              <a:gd name="connsiteX0" fmla="*/ 0 w 1430509"/>
              <a:gd name="connsiteY0" fmla="*/ 0 h 1002776"/>
              <a:gd name="connsiteX1" fmla="*/ 896652 w 1430509"/>
              <a:gd name="connsiteY1" fmla="*/ 0 h 1002776"/>
              <a:gd name="connsiteX2" fmla="*/ 1430509 w 1430509"/>
              <a:gd name="connsiteY2" fmla="*/ 533857 h 1002776"/>
              <a:gd name="connsiteX3" fmla="*/ 1430508 w 1430509"/>
              <a:gd name="connsiteY3" fmla="*/ 533857 h 1002776"/>
              <a:gd name="connsiteX4" fmla="*/ 1195135 w 1430509"/>
              <a:gd name="connsiteY4" fmla="*/ 976540 h 1002776"/>
              <a:gd name="connsiteX5" fmla="*/ 1146800 w 1430509"/>
              <a:gd name="connsiteY5" fmla="*/ 1002776 h 1002776"/>
              <a:gd name="connsiteX6" fmla="*/ 1086776 w 1430509"/>
              <a:gd name="connsiteY6" fmla="*/ 980807 h 1002776"/>
              <a:gd name="connsiteX7" fmla="*/ 104394 w 1430509"/>
              <a:gd name="connsiteY7" fmla="*/ 171838 h 1002776"/>
              <a:gd name="connsiteX8" fmla="*/ 0 w 1430509"/>
              <a:gd name="connsiteY8" fmla="*/ 0 h 100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0509" h="1002776">
                <a:moveTo>
                  <a:pt x="0" y="0"/>
                </a:moveTo>
                <a:lnTo>
                  <a:pt x="896652" y="0"/>
                </a:lnTo>
                <a:cubicBezTo>
                  <a:pt x="1191493" y="0"/>
                  <a:pt x="1430509" y="239016"/>
                  <a:pt x="1430509" y="533857"/>
                </a:cubicBezTo>
                <a:lnTo>
                  <a:pt x="1430508" y="533857"/>
                </a:lnTo>
                <a:cubicBezTo>
                  <a:pt x="1430508" y="718133"/>
                  <a:pt x="1337143" y="880602"/>
                  <a:pt x="1195135" y="976540"/>
                </a:cubicBezTo>
                <a:lnTo>
                  <a:pt x="1146800" y="1002776"/>
                </a:lnTo>
                <a:lnTo>
                  <a:pt x="1086776" y="980807"/>
                </a:lnTo>
                <a:cubicBezTo>
                  <a:pt x="686077" y="811326"/>
                  <a:pt x="345148" y="528201"/>
                  <a:pt x="104394" y="17183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  <a:effectLst>
            <a:innerShdw blurRad="63500" dist="889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/>
        </p:nvSpPr>
        <p:spPr>
          <a:xfrm>
            <a:off x="1117102" y="2460818"/>
            <a:ext cx="3771329" cy="1067714"/>
          </a:xfrm>
          <a:custGeom>
            <a:avLst/>
            <a:gdLst>
              <a:gd name="connsiteX0" fmla="*/ 533857 w 3771328"/>
              <a:gd name="connsiteY0" fmla="*/ 0 h 1067714"/>
              <a:gd name="connsiteX1" fmla="*/ 3771328 w 3771328"/>
              <a:gd name="connsiteY1" fmla="*/ 0 h 1067714"/>
              <a:gd name="connsiteX2" fmla="*/ 3594941 w 3771328"/>
              <a:gd name="connsiteY2" fmla="*/ 107158 h 1067714"/>
              <a:gd name="connsiteX3" fmla="*/ 2879996 w 3771328"/>
              <a:gd name="connsiteY3" fmla="*/ 894358 h 1067714"/>
              <a:gd name="connsiteX4" fmla="*/ 2796486 w 3771328"/>
              <a:gd name="connsiteY4" fmla="*/ 1067714 h 1067714"/>
              <a:gd name="connsiteX5" fmla="*/ 533857 w 3771328"/>
              <a:gd name="connsiteY5" fmla="*/ 1067713 h 1067714"/>
              <a:gd name="connsiteX6" fmla="*/ 10846 w 3771328"/>
              <a:gd name="connsiteY6" fmla="*/ 641447 h 1067714"/>
              <a:gd name="connsiteX7" fmla="*/ 0 w 3771328"/>
              <a:gd name="connsiteY7" fmla="*/ 533857 h 1067714"/>
              <a:gd name="connsiteX8" fmla="*/ 10846 w 3771328"/>
              <a:gd name="connsiteY8" fmla="*/ 426266 h 1067714"/>
              <a:gd name="connsiteX9" fmla="*/ 533857 w 3771328"/>
              <a:gd name="connsiteY9" fmla="*/ 0 h 10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1328" h="1067714">
                <a:moveTo>
                  <a:pt x="533857" y="0"/>
                </a:moveTo>
                <a:lnTo>
                  <a:pt x="3771328" y="0"/>
                </a:lnTo>
                <a:lnTo>
                  <a:pt x="3594941" y="107158"/>
                </a:lnTo>
                <a:cubicBezTo>
                  <a:pt x="3297972" y="307786"/>
                  <a:pt x="3051863" y="577981"/>
                  <a:pt x="2879996" y="894358"/>
                </a:cubicBezTo>
                <a:lnTo>
                  <a:pt x="2796486" y="1067714"/>
                </a:lnTo>
                <a:lnTo>
                  <a:pt x="533857" y="1067713"/>
                </a:lnTo>
                <a:cubicBezTo>
                  <a:pt x="275871" y="1067713"/>
                  <a:pt x="60626" y="884717"/>
                  <a:pt x="10846" y="641447"/>
                </a:cubicBezTo>
                <a:lnTo>
                  <a:pt x="0" y="533857"/>
                </a:lnTo>
                <a:lnTo>
                  <a:pt x="10846" y="426266"/>
                </a:lnTo>
                <a:cubicBezTo>
                  <a:pt x="60626" y="182997"/>
                  <a:pt x="275871" y="0"/>
                  <a:pt x="5338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 27"/>
          <p:cNvSpPr/>
          <p:nvPr/>
        </p:nvSpPr>
        <p:spPr>
          <a:xfrm>
            <a:off x="7032455" y="2460818"/>
            <a:ext cx="3600623" cy="1067714"/>
          </a:xfrm>
          <a:custGeom>
            <a:avLst/>
            <a:gdLst>
              <a:gd name="connsiteX0" fmla="*/ 0 w 3600623"/>
              <a:gd name="connsiteY0" fmla="*/ 0 h 1067714"/>
              <a:gd name="connsiteX1" fmla="*/ 3066766 w 3600623"/>
              <a:gd name="connsiteY1" fmla="*/ 0 h 1067714"/>
              <a:gd name="connsiteX2" fmla="*/ 3600623 w 3600623"/>
              <a:gd name="connsiteY2" fmla="*/ 533857 h 1067714"/>
              <a:gd name="connsiteX3" fmla="*/ 3600622 w 3600623"/>
              <a:gd name="connsiteY3" fmla="*/ 533857 h 1067714"/>
              <a:gd name="connsiteX4" fmla="*/ 3066765 w 3600623"/>
              <a:gd name="connsiteY4" fmla="*/ 1067714 h 1067714"/>
              <a:gd name="connsiteX5" fmla="*/ 974842 w 3600623"/>
              <a:gd name="connsiteY5" fmla="*/ 1067713 h 1067714"/>
              <a:gd name="connsiteX6" fmla="*/ 891332 w 3600623"/>
              <a:gd name="connsiteY6" fmla="*/ 894358 h 1067714"/>
              <a:gd name="connsiteX7" fmla="*/ 176387 w 3600623"/>
              <a:gd name="connsiteY7" fmla="*/ 107158 h 1067714"/>
              <a:gd name="connsiteX8" fmla="*/ 0 w 3600623"/>
              <a:gd name="connsiteY8" fmla="*/ 0 h 10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00623" h="1067714">
                <a:moveTo>
                  <a:pt x="0" y="0"/>
                </a:moveTo>
                <a:lnTo>
                  <a:pt x="3066766" y="0"/>
                </a:lnTo>
                <a:cubicBezTo>
                  <a:pt x="3361607" y="0"/>
                  <a:pt x="3600623" y="239016"/>
                  <a:pt x="3600623" y="533857"/>
                </a:cubicBezTo>
                <a:lnTo>
                  <a:pt x="3600622" y="533857"/>
                </a:lnTo>
                <a:cubicBezTo>
                  <a:pt x="3600622" y="828698"/>
                  <a:pt x="3361606" y="1067714"/>
                  <a:pt x="3066765" y="1067714"/>
                </a:cubicBezTo>
                <a:lnTo>
                  <a:pt x="974842" y="1067713"/>
                </a:lnTo>
                <a:lnTo>
                  <a:pt x="891332" y="894358"/>
                </a:lnTo>
                <a:cubicBezTo>
                  <a:pt x="719466" y="577981"/>
                  <a:pt x="473357" y="307786"/>
                  <a:pt x="176387" y="1071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>
            <a:off x="8090345" y="4022707"/>
            <a:ext cx="3397565" cy="1067714"/>
          </a:xfrm>
          <a:custGeom>
            <a:avLst/>
            <a:gdLst>
              <a:gd name="connsiteX0" fmla="*/ 65693 w 3397565"/>
              <a:gd name="connsiteY0" fmla="*/ 0 h 1067714"/>
              <a:gd name="connsiteX1" fmla="*/ 2863708 w 3397565"/>
              <a:gd name="connsiteY1" fmla="*/ 0 h 1067714"/>
              <a:gd name="connsiteX2" fmla="*/ 3397565 w 3397565"/>
              <a:gd name="connsiteY2" fmla="*/ 533857 h 1067714"/>
              <a:gd name="connsiteX3" fmla="*/ 3397564 w 3397565"/>
              <a:gd name="connsiteY3" fmla="*/ 533857 h 1067714"/>
              <a:gd name="connsiteX4" fmla="*/ 2863707 w 3397565"/>
              <a:gd name="connsiteY4" fmla="*/ 1067714 h 1067714"/>
              <a:gd name="connsiteX5" fmla="*/ 0 w 3397565"/>
              <a:gd name="connsiteY5" fmla="*/ 1067713 h 1067714"/>
              <a:gd name="connsiteX6" fmla="*/ 2549 w 3397565"/>
              <a:gd name="connsiteY6" fmla="*/ 1060748 h 1067714"/>
              <a:gd name="connsiteX7" fmla="*/ 102933 w 3397565"/>
              <a:gd name="connsiteY7" fmla="*/ 396771 h 1067714"/>
              <a:gd name="connsiteX8" fmla="*/ 91405 w 3397565"/>
              <a:gd name="connsiteY8" fmla="*/ 168477 h 1067714"/>
              <a:gd name="connsiteX9" fmla="*/ 65693 w 3397565"/>
              <a:gd name="connsiteY9" fmla="*/ 0 h 10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7565" h="1067714">
                <a:moveTo>
                  <a:pt x="65693" y="0"/>
                </a:moveTo>
                <a:lnTo>
                  <a:pt x="2863708" y="0"/>
                </a:lnTo>
                <a:cubicBezTo>
                  <a:pt x="3158549" y="0"/>
                  <a:pt x="3397565" y="239016"/>
                  <a:pt x="3397565" y="533857"/>
                </a:cubicBezTo>
                <a:lnTo>
                  <a:pt x="3397564" y="533857"/>
                </a:lnTo>
                <a:cubicBezTo>
                  <a:pt x="3397564" y="828698"/>
                  <a:pt x="3158548" y="1067714"/>
                  <a:pt x="2863707" y="1067714"/>
                </a:cubicBezTo>
                <a:lnTo>
                  <a:pt x="0" y="1067713"/>
                </a:lnTo>
                <a:lnTo>
                  <a:pt x="2549" y="1060748"/>
                </a:lnTo>
                <a:cubicBezTo>
                  <a:pt x="67788" y="850998"/>
                  <a:pt x="102933" y="627989"/>
                  <a:pt x="102933" y="396771"/>
                </a:cubicBezTo>
                <a:cubicBezTo>
                  <a:pt x="102933" y="319699"/>
                  <a:pt x="99028" y="243538"/>
                  <a:pt x="91405" y="168477"/>
                </a:cubicBezTo>
                <a:lnTo>
                  <a:pt x="6569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лилиния 25"/>
          <p:cNvSpPr/>
          <p:nvPr/>
        </p:nvSpPr>
        <p:spPr>
          <a:xfrm>
            <a:off x="476519" y="4022707"/>
            <a:ext cx="3397566" cy="1067714"/>
          </a:xfrm>
          <a:custGeom>
            <a:avLst/>
            <a:gdLst>
              <a:gd name="connsiteX0" fmla="*/ 533857 w 3397566"/>
              <a:gd name="connsiteY0" fmla="*/ 0 h 1067714"/>
              <a:gd name="connsiteX1" fmla="*/ 3331872 w 3397566"/>
              <a:gd name="connsiteY1" fmla="*/ 0 h 1067714"/>
              <a:gd name="connsiteX2" fmla="*/ 3306160 w 3397566"/>
              <a:gd name="connsiteY2" fmla="*/ 168476 h 1067714"/>
              <a:gd name="connsiteX3" fmla="*/ 3294632 w 3397566"/>
              <a:gd name="connsiteY3" fmla="*/ 396770 h 1067714"/>
              <a:gd name="connsiteX4" fmla="*/ 3395016 w 3397566"/>
              <a:gd name="connsiteY4" fmla="*/ 1060747 h 1067714"/>
              <a:gd name="connsiteX5" fmla="*/ 3397566 w 3397566"/>
              <a:gd name="connsiteY5" fmla="*/ 1067714 h 1067714"/>
              <a:gd name="connsiteX6" fmla="*/ 533857 w 3397566"/>
              <a:gd name="connsiteY6" fmla="*/ 1067713 h 1067714"/>
              <a:gd name="connsiteX7" fmla="*/ 10846 w 3397566"/>
              <a:gd name="connsiteY7" fmla="*/ 641447 h 1067714"/>
              <a:gd name="connsiteX8" fmla="*/ 0 w 3397566"/>
              <a:gd name="connsiteY8" fmla="*/ 533857 h 1067714"/>
              <a:gd name="connsiteX9" fmla="*/ 10846 w 3397566"/>
              <a:gd name="connsiteY9" fmla="*/ 426266 h 1067714"/>
              <a:gd name="connsiteX10" fmla="*/ 533857 w 3397566"/>
              <a:gd name="connsiteY10" fmla="*/ 0 h 10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7566" h="1067714">
                <a:moveTo>
                  <a:pt x="533857" y="0"/>
                </a:moveTo>
                <a:lnTo>
                  <a:pt x="3331872" y="0"/>
                </a:lnTo>
                <a:lnTo>
                  <a:pt x="3306160" y="168476"/>
                </a:lnTo>
                <a:cubicBezTo>
                  <a:pt x="3298537" y="243537"/>
                  <a:pt x="3294632" y="319698"/>
                  <a:pt x="3294632" y="396770"/>
                </a:cubicBezTo>
                <a:cubicBezTo>
                  <a:pt x="3294632" y="627988"/>
                  <a:pt x="3329777" y="850997"/>
                  <a:pt x="3395016" y="1060747"/>
                </a:cubicBezTo>
                <a:lnTo>
                  <a:pt x="3397566" y="1067714"/>
                </a:lnTo>
                <a:lnTo>
                  <a:pt x="533857" y="1067713"/>
                </a:lnTo>
                <a:cubicBezTo>
                  <a:pt x="275871" y="1067713"/>
                  <a:pt x="60626" y="884717"/>
                  <a:pt x="10846" y="641447"/>
                </a:cubicBezTo>
                <a:lnTo>
                  <a:pt x="0" y="533857"/>
                </a:lnTo>
                <a:lnTo>
                  <a:pt x="10846" y="426266"/>
                </a:lnTo>
                <a:cubicBezTo>
                  <a:pt x="60626" y="182997"/>
                  <a:pt x="275871" y="0"/>
                  <a:pt x="5338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лилиния 24"/>
          <p:cNvSpPr/>
          <p:nvPr/>
        </p:nvSpPr>
        <p:spPr>
          <a:xfrm>
            <a:off x="6769541" y="5496038"/>
            <a:ext cx="4034242" cy="1067714"/>
          </a:xfrm>
          <a:custGeom>
            <a:avLst/>
            <a:gdLst>
              <a:gd name="connsiteX0" fmla="*/ 1146799 w 4034242"/>
              <a:gd name="connsiteY0" fmla="*/ 0 h 1067714"/>
              <a:gd name="connsiteX1" fmla="*/ 3500385 w 4034242"/>
              <a:gd name="connsiteY1" fmla="*/ 0 h 1067714"/>
              <a:gd name="connsiteX2" fmla="*/ 4034242 w 4034242"/>
              <a:gd name="connsiteY2" fmla="*/ 533857 h 1067714"/>
              <a:gd name="connsiteX3" fmla="*/ 4034241 w 4034242"/>
              <a:gd name="connsiteY3" fmla="*/ 533857 h 1067714"/>
              <a:gd name="connsiteX4" fmla="*/ 3500384 w 4034242"/>
              <a:gd name="connsiteY4" fmla="*/ 1067714 h 1067714"/>
              <a:gd name="connsiteX5" fmla="*/ 250145 w 4034242"/>
              <a:gd name="connsiteY5" fmla="*/ 1067713 h 1067714"/>
              <a:gd name="connsiteX6" fmla="*/ 42344 w 4034242"/>
              <a:gd name="connsiteY6" fmla="*/ 1025760 h 1067714"/>
              <a:gd name="connsiteX7" fmla="*/ 0 w 4034242"/>
              <a:gd name="connsiteY7" fmla="*/ 1002777 h 1067714"/>
              <a:gd name="connsiteX8" fmla="*/ 60022 w 4034242"/>
              <a:gd name="connsiteY8" fmla="*/ 980808 h 1067714"/>
              <a:gd name="connsiteX9" fmla="*/ 1042404 w 4034242"/>
              <a:gd name="connsiteY9" fmla="*/ 171839 h 1067714"/>
              <a:gd name="connsiteX10" fmla="*/ 1146799 w 4034242"/>
              <a:gd name="connsiteY10" fmla="*/ 0 h 10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4242" h="1067714">
                <a:moveTo>
                  <a:pt x="1146799" y="0"/>
                </a:moveTo>
                <a:lnTo>
                  <a:pt x="3500385" y="0"/>
                </a:lnTo>
                <a:cubicBezTo>
                  <a:pt x="3795226" y="0"/>
                  <a:pt x="4034242" y="239016"/>
                  <a:pt x="4034242" y="533857"/>
                </a:cubicBezTo>
                <a:lnTo>
                  <a:pt x="4034241" y="533857"/>
                </a:lnTo>
                <a:cubicBezTo>
                  <a:pt x="4034241" y="828698"/>
                  <a:pt x="3795225" y="1067714"/>
                  <a:pt x="3500384" y="1067714"/>
                </a:cubicBezTo>
                <a:lnTo>
                  <a:pt x="250145" y="1067713"/>
                </a:lnTo>
                <a:cubicBezTo>
                  <a:pt x="176435" y="1067713"/>
                  <a:pt x="106214" y="1052775"/>
                  <a:pt x="42344" y="1025760"/>
                </a:cubicBezTo>
                <a:lnTo>
                  <a:pt x="0" y="1002777"/>
                </a:lnTo>
                <a:lnTo>
                  <a:pt x="60022" y="980808"/>
                </a:lnTo>
                <a:cubicBezTo>
                  <a:pt x="460722" y="811327"/>
                  <a:pt x="801650" y="528202"/>
                  <a:pt x="1042404" y="171839"/>
                </a:cubicBezTo>
                <a:lnTo>
                  <a:pt x="1146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олилиния 23"/>
          <p:cNvSpPr/>
          <p:nvPr/>
        </p:nvSpPr>
        <p:spPr>
          <a:xfrm>
            <a:off x="1117102" y="5496039"/>
            <a:ext cx="4034245" cy="1067714"/>
          </a:xfrm>
          <a:custGeom>
            <a:avLst/>
            <a:gdLst>
              <a:gd name="connsiteX0" fmla="*/ 533857 w 4034245"/>
              <a:gd name="connsiteY0" fmla="*/ 0 h 1067714"/>
              <a:gd name="connsiteX1" fmla="*/ 2887445 w 4034245"/>
              <a:gd name="connsiteY1" fmla="*/ 0 h 1067714"/>
              <a:gd name="connsiteX2" fmla="*/ 2991839 w 4034245"/>
              <a:gd name="connsiteY2" fmla="*/ 171838 h 1067714"/>
              <a:gd name="connsiteX3" fmla="*/ 3974221 w 4034245"/>
              <a:gd name="connsiteY3" fmla="*/ 980807 h 1067714"/>
              <a:gd name="connsiteX4" fmla="*/ 4034245 w 4034245"/>
              <a:gd name="connsiteY4" fmla="*/ 1002776 h 1067714"/>
              <a:gd name="connsiteX5" fmla="*/ 3991897 w 4034245"/>
              <a:gd name="connsiteY5" fmla="*/ 1025761 h 1067714"/>
              <a:gd name="connsiteX6" fmla="*/ 3784096 w 4034245"/>
              <a:gd name="connsiteY6" fmla="*/ 1067714 h 1067714"/>
              <a:gd name="connsiteX7" fmla="*/ 533857 w 4034245"/>
              <a:gd name="connsiteY7" fmla="*/ 1067713 h 1067714"/>
              <a:gd name="connsiteX8" fmla="*/ 10846 w 4034245"/>
              <a:gd name="connsiteY8" fmla="*/ 641447 h 1067714"/>
              <a:gd name="connsiteX9" fmla="*/ 0 w 4034245"/>
              <a:gd name="connsiteY9" fmla="*/ 533857 h 1067714"/>
              <a:gd name="connsiteX10" fmla="*/ 10846 w 4034245"/>
              <a:gd name="connsiteY10" fmla="*/ 426266 h 1067714"/>
              <a:gd name="connsiteX11" fmla="*/ 533857 w 4034245"/>
              <a:gd name="connsiteY11" fmla="*/ 0 h 10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34245" h="1067714">
                <a:moveTo>
                  <a:pt x="533857" y="0"/>
                </a:moveTo>
                <a:lnTo>
                  <a:pt x="2887445" y="0"/>
                </a:lnTo>
                <a:lnTo>
                  <a:pt x="2991839" y="171838"/>
                </a:lnTo>
                <a:cubicBezTo>
                  <a:pt x="3232593" y="528201"/>
                  <a:pt x="3573522" y="811326"/>
                  <a:pt x="3974221" y="980807"/>
                </a:cubicBezTo>
                <a:lnTo>
                  <a:pt x="4034245" y="1002776"/>
                </a:lnTo>
                <a:lnTo>
                  <a:pt x="3991897" y="1025761"/>
                </a:lnTo>
                <a:cubicBezTo>
                  <a:pt x="3928028" y="1052776"/>
                  <a:pt x="3857806" y="1067714"/>
                  <a:pt x="3784096" y="1067714"/>
                </a:cubicBezTo>
                <a:lnTo>
                  <a:pt x="533857" y="1067713"/>
                </a:lnTo>
                <a:cubicBezTo>
                  <a:pt x="275871" y="1067713"/>
                  <a:pt x="60626" y="884717"/>
                  <a:pt x="10846" y="641447"/>
                </a:cubicBezTo>
                <a:lnTo>
                  <a:pt x="0" y="533857"/>
                </a:lnTo>
                <a:lnTo>
                  <a:pt x="10846" y="426266"/>
                </a:lnTo>
                <a:cubicBezTo>
                  <a:pt x="60626" y="182997"/>
                  <a:pt x="275871" y="0"/>
                  <a:pt x="5338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6185209" y="5693362"/>
            <a:ext cx="5686205" cy="73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700"/>
              </a:lnSpc>
              <a:spcBef>
                <a:spcPts val="1200"/>
              </a:spcBef>
            </a:pPr>
            <a:r>
              <a:rPr lang="ru-RU" sz="2800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Санкт-Петербург</a:t>
            </a:r>
            <a:endParaRPr lang="en-US" sz="2800" dirty="0" smtClean="0">
              <a:solidFill>
                <a:srgbClr val="273848"/>
              </a:solidFill>
              <a:latin typeface="Monotype Corsiva" panose="03010101010201010101" pitchFamily="66" charset="0"/>
            </a:endParaRPr>
          </a:p>
          <a:p>
            <a:pPr algn="ctr">
              <a:lnSpc>
                <a:spcPts val="1700"/>
              </a:lnSpc>
              <a:spcBef>
                <a:spcPts val="1200"/>
              </a:spcBef>
            </a:pPr>
            <a:r>
              <a:rPr lang="ru-RU" sz="2800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 Москва</a:t>
            </a:r>
            <a:endParaRPr lang="ru-RU" sz="2800" dirty="0">
              <a:solidFill>
                <a:srgbClr val="273848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946024" y="4184391"/>
            <a:ext cx="5686205" cy="73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700"/>
              </a:lnSpc>
              <a:spcBef>
                <a:spcPts val="1200"/>
              </a:spcBef>
            </a:pPr>
            <a:r>
              <a:rPr lang="ru-RU" sz="2800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Главное в жизни</a:t>
            </a:r>
            <a:r>
              <a:rPr lang="en-US" sz="2800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:</a:t>
            </a:r>
          </a:p>
          <a:p>
            <a:pPr algn="ctr">
              <a:lnSpc>
                <a:spcPts val="1700"/>
              </a:lnSpc>
              <a:spcBef>
                <a:spcPts val="1200"/>
              </a:spcBef>
            </a:pPr>
            <a:r>
              <a:rPr lang="ru-RU" sz="2800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семья и саморазвитие</a:t>
            </a:r>
            <a:endParaRPr lang="ru-RU" sz="2800" dirty="0">
              <a:solidFill>
                <a:srgbClr val="273848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41097" y="2699763"/>
            <a:ext cx="2174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2800" dirty="0">
                <a:solidFill>
                  <a:srgbClr val="273848"/>
                </a:solidFill>
                <a:latin typeface="Monotype Corsiva" panose="03010101010201010101" pitchFamily="66" charset="0"/>
              </a:rPr>
              <a:t>М</a:t>
            </a:r>
            <a:r>
              <a:rPr lang="ru-RU" sz="2800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ужчины</a:t>
            </a:r>
            <a:endParaRPr lang="ru-RU" sz="2800" dirty="0">
              <a:solidFill>
                <a:srgbClr val="273848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705" y="5735817"/>
            <a:ext cx="5686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2800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Состоят в браке</a:t>
            </a:r>
            <a:endParaRPr lang="ru-RU" sz="2800" dirty="0">
              <a:solidFill>
                <a:srgbClr val="273848"/>
              </a:solidFill>
              <a:latin typeface="Monotype Corsiva" panose="03010101010201010101" pitchFamily="66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534858" y="4290510"/>
            <a:ext cx="5686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2800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20 – 60 лет</a:t>
            </a:r>
            <a:endParaRPr lang="ru-RU" sz="2800" dirty="0">
              <a:solidFill>
                <a:srgbClr val="273848"/>
              </a:solidFill>
              <a:latin typeface="Monotype Corsiva" panose="03010101010201010101" pitchFamily="66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710252" y="2699763"/>
            <a:ext cx="4777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2800" dirty="0" smtClean="0">
                <a:solidFill>
                  <a:srgbClr val="273848"/>
                </a:solidFill>
                <a:latin typeface="Monotype Corsiva" panose="03010101010201010101" pitchFamily="66" charset="0"/>
              </a:rPr>
              <a:t>Высшее образование</a:t>
            </a:r>
            <a:endParaRPr lang="ru-RU" sz="2800" dirty="0">
              <a:solidFill>
                <a:srgbClr val="273848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41" y="5641348"/>
            <a:ext cx="556156" cy="55615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43" y="4562367"/>
            <a:ext cx="476250" cy="476250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372" y="4075870"/>
            <a:ext cx="431461" cy="431461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465" y="2793395"/>
            <a:ext cx="476250" cy="4762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46" y="5641348"/>
            <a:ext cx="526987" cy="526987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90" y="2663712"/>
            <a:ext cx="762000" cy="762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30" y="4262720"/>
            <a:ext cx="516661" cy="516661"/>
          </a:xfrm>
          <a:prstGeom prst="rect">
            <a:avLst/>
          </a:prstGeom>
        </p:spPr>
      </p:pic>
      <p:sp>
        <p:nvSpPr>
          <p:cNvPr id="30" name="Овал 29"/>
          <p:cNvSpPr/>
          <p:nvPr/>
        </p:nvSpPr>
        <p:spPr>
          <a:xfrm>
            <a:off x="11693427" y="6365007"/>
            <a:ext cx="399517" cy="37986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Monotype Corsiva" panose="03010101010201010101" pitchFamily="66" charset="0"/>
              </a:rPr>
              <a:t>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795" y="1348340"/>
            <a:ext cx="11766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Кроме составления портретов представителей электората для каждой партии, нами был сделан общий вывод по вероятному портрету активного избирателя:</a:t>
            </a:r>
            <a:endParaRPr lang="ru-RU" sz="28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1783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/>
          <p:cNvGrpSpPr/>
          <p:nvPr/>
        </p:nvGrpSpPr>
        <p:grpSpPr>
          <a:xfrm>
            <a:off x="8895922" y="3591247"/>
            <a:ext cx="2328077" cy="1479567"/>
            <a:chOff x="8895922" y="3591247"/>
            <a:chExt cx="2328077" cy="1479567"/>
          </a:xfrm>
        </p:grpSpPr>
        <p:sp>
          <p:nvSpPr>
            <p:cNvPr id="3" name="Rectangle: Top Corners Rounded 22">
              <a:extLst>
                <a:ext uri="{FF2B5EF4-FFF2-40B4-BE49-F238E27FC236}">
                  <a16:creationId xmlns:a16="http://schemas.microsoft.com/office/drawing/2014/main" id="{303A4C65-5C87-4C63-A0E1-4DF161B02937}"/>
                </a:ext>
              </a:extLst>
            </p:cNvPr>
            <p:cNvSpPr/>
            <p:nvPr/>
          </p:nvSpPr>
          <p:spPr>
            <a:xfrm>
              <a:off x="8895922" y="3653627"/>
              <a:ext cx="2328077" cy="1417187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447283-DB73-4C8A-99DE-552ACE3319FB}"/>
                </a:ext>
              </a:extLst>
            </p:cNvPr>
            <p:cNvSpPr txBox="1"/>
            <p:nvPr/>
          </p:nvSpPr>
          <p:spPr>
            <a:xfrm>
              <a:off x="9412207" y="3591247"/>
              <a:ext cx="1163271" cy="93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Monotype Corsiva" panose="03010101010201010101" pitchFamily="66" charset="0"/>
                </a:rPr>
                <a:t>4</a:t>
              </a: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6137143" y="3623311"/>
            <a:ext cx="2331970" cy="1898251"/>
            <a:chOff x="6137143" y="3623311"/>
            <a:chExt cx="2331970" cy="1898251"/>
          </a:xfrm>
        </p:grpSpPr>
        <p:sp>
          <p:nvSpPr>
            <p:cNvPr id="7" name="Rectangle: Top Corners Rounded 18">
              <a:extLst>
                <a:ext uri="{FF2B5EF4-FFF2-40B4-BE49-F238E27FC236}">
                  <a16:creationId xmlns:a16="http://schemas.microsoft.com/office/drawing/2014/main" id="{4B2E4077-565B-48E9-A42E-57895BC5AA27}"/>
                </a:ext>
              </a:extLst>
            </p:cNvPr>
            <p:cNvSpPr/>
            <p:nvPr/>
          </p:nvSpPr>
          <p:spPr>
            <a:xfrm>
              <a:off x="6137143" y="3654662"/>
              <a:ext cx="2331970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6C9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047EE7-AD08-45DB-A65A-9FA74A775764}"/>
                </a:ext>
              </a:extLst>
            </p:cNvPr>
            <p:cNvSpPr txBox="1"/>
            <p:nvPr/>
          </p:nvSpPr>
          <p:spPr>
            <a:xfrm>
              <a:off x="6716498" y="3623311"/>
              <a:ext cx="11505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Monotype Corsiva" panose="03010101010201010101" pitchFamily="66" charset="0"/>
                </a:rPr>
                <a:t>3</a:t>
              </a: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3502303" y="3552172"/>
            <a:ext cx="2314405" cy="1994285"/>
            <a:chOff x="3502303" y="3552172"/>
            <a:chExt cx="2314405" cy="1994285"/>
          </a:xfrm>
        </p:grpSpPr>
        <p:sp>
          <p:nvSpPr>
            <p:cNvPr id="11" name="Rectangle: Top Corners Rounded 14">
              <a:extLst>
                <a:ext uri="{FF2B5EF4-FFF2-40B4-BE49-F238E27FC236}">
                  <a16:creationId xmlns:a16="http://schemas.microsoft.com/office/drawing/2014/main" id="{6C90D299-5340-438E-A62B-883CADA51767}"/>
                </a:ext>
              </a:extLst>
            </p:cNvPr>
            <p:cNvSpPr/>
            <p:nvPr/>
          </p:nvSpPr>
          <p:spPr>
            <a:xfrm>
              <a:off x="3502303" y="3679557"/>
              <a:ext cx="2314405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A9CFCB-2E2A-4E69-B807-A8DE80F4F84C}"/>
                </a:ext>
              </a:extLst>
            </p:cNvPr>
            <p:cNvSpPr txBox="1"/>
            <p:nvPr/>
          </p:nvSpPr>
          <p:spPr>
            <a:xfrm>
              <a:off x="3975694" y="3552172"/>
              <a:ext cx="1149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Monotype Corsiva" panose="03010101010201010101" pitchFamily="66" charset="0"/>
                </a:rPr>
                <a:t>2</a:t>
              </a: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961763" y="3599187"/>
            <a:ext cx="2273476" cy="1947270"/>
            <a:chOff x="961763" y="3599187"/>
            <a:chExt cx="2273476" cy="1947270"/>
          </a:xfrm>
        </p:grpSpPr>
        <p:sp>
          <p:nvSpPr>
            <p:cNvPr id="15" name="Rectangle: Top Corners Rounded 11">
              <a:extLst>
                <a:ext uri="{FF2B5EF4-FFF2-40B4-BE49-F238E27FC236}">
                  <a16:creationId xmlns:a16="http://schemas.microsoft.com/office/drawing/2014/main" id="{E176DFE6-E6EE-4CBF-AB55-962516DAF6EF}"/>
                </a:ext>
              </a:extLst>
            </p:cNvPr>
            <p:cNvSpPr/>
            <p:nvPr/>
          </p:nvSpPr>
          <p:spPr>
            <a:xfrm>
              <a:off x="961763" y="3679557"/>
              <a:ext cx="2273476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573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E8E3AC-C1DA-4857-8AA2-283A2C840A70}"/>
                </a:ext>
              </a:extLst>
            </p:cNvPr>
            <p:cNvSpPr txBox="1"/>
            <p:nvPr/>
          </p:nvSpPr>
          <p:spPr>
            <a:xfrm>
              <a:off x="1478045" y="3599187"/>
              <a:ext cx="11481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solidFill>
                    <a:srgbClr val="E6E7E9"/>
                  </a:solidFill>
                  <a:latin typeface="Monotype Corsiva" panose="03010101010201010101" pitchFamily="66" charset="0"/>
                </a:rPr>
                <a:t>1</a:t>
              </a:r>
              <a:endParaRPr lang="en-US" sz="6000" b="1" dirty="0">
                <a:solidFill>
                  <a:srgbClr val="E6E7E9"/>
                </a:solidFill>
                <a:latin typeface="Monotype Corsiva" panose="03010101010201010101" pitchFamily="66" charset="0"/>
              </a:endParaRPr>
            </a:p>
          </p:txBody>
        </p:sp>
      </p:grp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BA10DECE-FB54-4F98-9472-6CE168F86075}"/>
              </a:ext>
            </a:extLst>
          </p:cNvPr>
          <p:cNvSpPr/>
          <p:nvPr/>
        </p:nvSpPr>
        <p:spPr>
          <a:xfrm flipV="1">
            <a:off x="964504" y="4150612"/>
            <a:ext cx="2288262" cy="235783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FD33F448-D5EA-4698-93DE-C12876411D16}"/>
              </a:ext>
            </a:extLst>
          </p:cNvPr>
          <p:cNvSpPr/>
          <p:nvPr/>
        </p:nvSpPr>
        <p:spPr>
          <a:xfrm flipV="1">
            <a:off x="3502303" y="4150612"/>
            <a:ext cx="2314405" cy="235783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9">
            <a:extLst>
              <a:ext uri="{FF2B5EF4-FFF2-40B4-BE49-F238E27FC236}">
                <a16:creationId xmlns:a16="http://schemas.microsoft.com/office/drawing/2014/main" id="{B2992BDF-F7C4-4374-886A-86270F68E5B1}"/>
              </a:ext>
            </a:extLst>
          </p:cNvPr>
          <p:cNvSpPr/>
          <p:nvPr/>
        </p:nvSpPr>
        <p:spPr>
          <a:xfrm flipV="1">
            <a:off x="6141844" y="4163369"/>
            <a:ext cx="2327269" cy="235783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C066C7CC-77EF-41CA-B323-66B868940684}"/>
              </a:ext>
            </a:extLst>
          </p:cNvPr>
          <p:cNvSpPr/>
          <p:nvPr/>
        </p:nvSpPr>
        <p:spPr>
          <a:xfrm flipV="1">
            <a:off x="8895923" y="4163369"/>
            <a:ext cx="2328077" cy="2357828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Группа 35"/>
          <p:cNvGrpSpPr/>
          <p:nvPr/>
        </p:nvGrpSpPr>
        <p:grpSpPr>
          <a:xfrm>
            <a:off x="4916784" y="678221"/>
            <a:ext cx="2125925" cy="1607779"/>
            <a:chOff x="4916784" y="678221"/>
            <a:chExt cx="2125925" cy="1607779"/>
          </a:xfrm>
        </p:grpSpPr>
        <p:sp>
          <p:nvSpPr>
            <p:cNvPr id="42" name="Rectangle: Top Corners Rounded 11">
              <a:extLst>
                <a:ext uri="{FF2B5EF4-FFF2-40B4-BE49-F238E27FC236}">
                  <a16:creationId xmlns:a16="http://schemas.microsoft.com/office/drawing/2014/main" id="{E176DFE6-E6EE-4CBF-AB55-962516DAF6EF}"/>
                </a:ext>
              </a:extLst>
            </p:cNvPr>
            <p:cNvSpPr/>
            <p:nvPr/>
          </p:nvSpPr>
          <p:spPr>
            <a:xfrm>
              <a:off x="4916784" y="678221"/>
              <a:ext cx="2125925" cy="1607779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573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39">
              <a:extLst>
                <a:ext uri="{FF2B5EF4-FFF2-40B4-BE49-F238E27FC236}">
                  <a16:creationId xmlns:a16="http://schemas.microsoft.com/office/drawing/2014/main" id="{9E50AA9A-FAB8-4A36-BCFC-AE5A9E810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665" y="699234"/>
              <a:ext cx="900162" cy="90016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F8B1AD-BE20-4D97-80BF-AC12A3B886DB}"/>
              </a:ext>
            </a:extLst>
          </p:cNvPr>
          <p:cNvSpPr txBox="1"/>
          <p:nvPr/>
        </p:nvSpPr>
        <p:spPr>
          <a:xfrm>
            <a:off x="9123459" y="4649705"/>
            <a:ext cx="1873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1C7CBB"/>
                </a:solidFill>
                <a:latin typeface="Monotype Corsiva" panose="03010101010201010101" pitchFamily="66" charset="0"/>
              </a:rPr>
              <a:t>Отзывчиво-адаптивная</a:t>
            </a:r>
            <a:r>
              <a:rPr lang="ru-RU" sz="2400" b="1" dirty="0" smtClean="0">
                <a:solidFill>
                  <a:srgbClr val="1C7CBB"/>
                </a:solidFill>
                <a:latin typeface="Monotype Corsiva" panose="03010101010201010101" pitchFamily="66" charset="0"/>
              </a:rPr>
              <a:t> </a:t>
            </a:r>
            <a:r>
              <a:rPr lang="ru-RU" sz="2800" b="1" dirty="0" smtClean="0">
                <a:solidFill>
                  <a:srgbClr val="1C7CBB"/>
                </a:solidFill>
                <a:latin typeface="Monotype Corsiva" panose="03010101010201010101" pitchFamily="66" charset="0"/>
              </a:rPr>
              <a:t>верстка</a:t>
            </a:r>
            <a:endParaRPr lang="en-US" sz="2800" b="1" dirty="0">
              <a:solidFill>
                <a:srgbClr val="1C7CBB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85E69A-BADF-47FA-97F2-BF77348F278C}"/>
              </a:ext>
            </a:extLst>
          </p:cNvPr>
          <p:cNvSpPr txBox="1"/>
          <p:nvPr/>
        </p:nvSpPr>
        <p:spPr>
          <a:xfrm>
            <a:off x="6045171" y="4607622"/>
            <a:ext cx="24932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6C95C0"/>
                </a:solidFill>
                <a:latin typeface="Monotype Corsiva" panose="03010101010201010101" pitchFamily="66" charset="0"/>
              </a:rPr>
              <a:t>Визуализация</a:t>
            </a:r>
          </a:p>
          <a:p>
            <a:pPr algn="ctr"/>
            <a:r>
              <a:rPr lang="ru-RU" sz="2800" b="1" dirty="0">
                <a:solidFill>
                  <a:srgbClr val="6C95C0"/>
                </a:solidFill>
                <a:latin typeface="Monotype Corsiva" panose="03010101010201010101" pitchFamily="66" charset="0"/>
              </a:rPr>
              <a:t>к</a:t>
            </a:r>
            <a:r>
              <a:rPr lang="ru-RU" sz="2800" b="1" dirty="0" smtClean="0">
                <a:solidFill>
                  <a:srgbClr val="6C95C0"/>
                </a:solidFill>
                <a:latin typeface="Monotype Corsiva" panose="03010101010201010101" pitchFamily="66" charset="0"/>
              </a:rPr>
              <a:t>оличественной информации</a:t>
            </a:r>
            <a:endParaRPr lang="en-US" sz="2800" b="1" dirty="0">
              <a:solidFill>
                <a:srgbClr val="6C95C0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DFCA09-96C1-48B9-A4BF-FC3BC14E65FF}"/>
              </a:ext>
            </a:extLst>
          </p:cNvPr>
          <p:cNvSpPr txBox="1"/>
          <p:nvPr/>
        </p:nvSpPr>
        <p:spPr>
          <a:xfrm>
            <a:off x="3626070" y="4778305"/>
            <a:ext cx="1989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3A1A4"/>
                </a:solidFill>
                <a:latin typeface="Monotype Corsiva" panose="03010101010201010101" pitchFamily="66" charset="0"/>
              </a:rPr>
              <a:t>Портреты избирателей</a:t>
            </a:r>
            <a:endParaRPr lang="en-US" sz="2800" b="1" dirty="0">
              <a:solidFill>
                <a:srgbClr val="03A1A4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-612333" y="10432"/>
            <a:ext cx="56862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40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Результаты работы</a:t>
            </a:r>
            <a:endParaRPr lang="ru-RU" sz="4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9" name="Freeform: Shape 10">
            <a:extLst>
              <a:ext uri="{FF2B5EF4-FFF2-40B4-BE49-F238E27FC236}">
                <a16:creationId xmlns:a16="http://schemas.microsoft.com/office/drawing/2014/main" id="{BA10DECE-FB54-4F98-9472-6CE168F86075}"/>
              </a:ext>
            </a:extLst>
          </p:cNvPr>
          <p:cNvSpPr/>
          <p:nvPr/>
        </p:nvSpPr>
        <p:spPr>
          <a:xfrm flipV="1">
            <a:off x="4923181" y="1386107"/>
            <a:ext cx="2105608" cy="19555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6EA5B9-609B-41D8-BAEB-1AB2F8B9359E}"/>
              </a:ext>
            </a:extLst>
          </p:cNvPr>
          <p:cNvSpPr txBox="1"/>
          <p:nvPr/>
        </p:nvSpPr>
        <p:spPr>
          <a:xfrm>
            <a:off x="5073872" y="1825706"/>
            <a:ext cx="1804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557391"/>
                </a:solidFill>
                <a:latin typeface="Monotype Corsiva" panose="03010101010201010101" pitchFamily="66" charset="0"/>
              </a:rPr>
              <a:t>WEB-</a:t>
            </a:r>
            <a:r>
              <a:rPr lang="ru-RU" sz="2800" b="1" dirty="0" smtClean="0">
                <a:solidFill>
                  <a:srgbClr val="557391"/>
                </a:solidFill>
                <a:latin typeface="Monotype Corsiva" panose="03010101010201010101" pitchFamily="66" charset="0"/>
              </a:rPr>
              <a:t>приложение</a:t>
            </a:r>
            <a:endParaRPr lang="en-US" sz="2800" b="1" dirty="0">
              <a:solidFill>
                <a:srgbClr val="55739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6EA5B9-609B-41D8-BAEB-1AB2F8B9359E}"/>
              </a:ext>
            </a:extLst>
          </p:cNvPr>
          <p:cNvSpPr txBox="1"/>
          <p:nvPr/>
        </p:nvSpPr>
        <p:spPr>
          <a:xfrm>
            <a:off x="1033905" y="4695220"/>
            <a:ext cx="2129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557391"/>
                </a:solidFill>
                <a:latin typeface="Monotype Corsiva" panose="03010101010201010101" pitchFamily="66" charset="0"/>
              </a:rPr>
              <a:t>Анализ</a:t>
            </a:r>
          </a:p>
          <a:p>
            <a:pPr algn="ctr"/>
            <a:r>
              <a:rPr lang="ru-RU" sz="2800" b="1" dirty="0" smtClean="0">
                <a:solidFill>
                  <a:srgbClr val="557391"/>
                </a:solidFill>
                <a:latin typeface="Monotype Corsiva" panose="03010101010201010101" pitchFamily="66" charset="0"/>
              </a:rPr>
              <a:t> </a:t>
            </a:r>
            <a:r>
              <a:rPr lang="en-US" sz="2800" b="1" dirty="0" smtClean="0">
                <a:solidFill>
                  <a:srgbClr val="557391"/>
                </a:solidFill>
                <a:latin typeface="Monotype Corsiva" panose="03010101010201010101" pitchFamily="66" charset="0"/>
              </a:rPr>
              <a:t>~ 30000</a:t>
            </a:r>
            <a:r>
              <a:rPr lang="ru-RU" sz="2800" b="1" dirty="0" smtClean="0">
                <a:solidFill>
                  <a:srgbClr val="557391"/>
                </a:solidFill>
                <a:latin typeface="Monotype Corsiva" panose="03010101010201010101" pitchFamily="66" charset="0"/>
              </a:rPr>
              <a:t> пользователей</a:t>
            </a:r>
            <a:endParaRPr lang="en-US" sz="2800" b="1" dirty="0">
              <a:solidFill>
                <a:srgbClr val="55739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9" name="Овал 28"/>
          <p:cNvSpPr/>
          <p:nvPr/>
        </p:nvSpPr>
        <p:spPr>
          <a:xfrm>
            <a:off x="11711428" y="6331265"/>
            <a:ext cx="399517" cy="37986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Monotype Corsiva" panose="03010101010201010101" pitchFamily="66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859689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7" grpId="0"/>
      <p:bldP spid="40" grpId="0"/>
      <p:bldP spid="43" grpId="0"/>
      <p:bldP spid="45" grpId="0"/>
      <p:bldP spid="39" grpId="0" animBg="1"/>
      <p:bldP spid="34" grpId="0"/>
      <p:bldP spid="48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3873</TotalTime>
  <Words>602</Words>
  <Application>Microsoft Office PowerPoint</Application>
  <PresentationFormat>Широкоэкранный</PresentationFormat>
  <Paragraphs>299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Monotype Corsiva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Мария</dc:creator>
  <cp:lastModifiedBy>Пользователь</cp:lastModifiedBy>
  <cp:revision>274</cp:revision>
  <dcterms:created xsi:type="dcterms:W3CDTF">2022-05-08T09:14:44Z</dcterms:created>
  <dcterms:modified xsi:type="dcterms:W3CDTF">2022-05-29T20:36:45Z</dcterms:modified>
</cp:coreProperties>
</file>